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comments/comment1.xml" ContentType="application/vnd.openxmlformats-officedocument.presentationml.comments+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1pPr>
    <a:lvl2pPr marL="0" marR="0" indent="3429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2pPr>
    <a:lvl3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3pPr>
    <a:lvl4pPr marL="0" marR="0" indent="10287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4pPr>
    <a:lvl5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5pPr>
    <a:lvl6pPr marL="0" marR="0" indent="17145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6pPr>
    <a:lvl7pPr marL="0" marR="0" indent="20574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7pPr>
    <a:lvl8pPr marL="0" marR="0" indent="24003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8pPr>
    <a:lvl9pPr marL="0" marR="0" indent="27432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000000">
              <a:alpha val="25000"/>
            </a:srgbClr>
          </a:solidFill>
        </a:fill>
      </a:tcStyle>
    </a:band2H>
    <a:firstCo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def" i="def">
        <a:font>
          <a:latin typeface="Chalkduster"/>
          <a:ea typeface="Chalkduster"/>
          <a:cs typeface="Chalkduster"/>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def" i="def">
        <a:font>
          <a:latin typeface="Chalkduster"/>
          <a:ea typeface="Chalkduster"/>
          <a:cs typeface="Chalkduster"/>
        </a:font>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def" i="def">
        <a:font>
          <a:latin typeface="Chalkduster"/>
          <a:ea typeface="Chalkduster"/>
          <a:cs typeface="Chalkduster"/>
        </a:font>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def" i="def">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def" i="def">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DEDEDF">
              <a:alpha val="19000"/>
            </a:srgbClr>
          </a:solidFill>
        </a:fill>
      </a:tcStyle>
    </a:band2H>
    <a:firstCol>
      <a:tcTxStyle b="def" i="def">
        <a:font>
          <a:latin typeface="Chalkduster"/>
          <a:ea typeface="Chalkduster"/>
          <a:cs typeface="Chalkduster"/>
        </a:font>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def" i="def">
        <a:font>
          <a:latin typeface="Chalkduster"/>
          <a:ea typeface="Chalkduster"/>
          <a:cs typeface="Chalkduster"/>
        </a:font>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comments" Target="comments/comment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2-09T16:55:54.076" idx="1">
    <p:pos x="8528" y="1760"/>
    <p:text>Remember to</p:text>
  </p:cm>
</p:cmLst>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a:latin typeface="Lucida Grande"/>
        <a:ea typeface="Lucida Grande"/>
        <a:cs typeface="Lucida Grande"/>
        <a:sym typeface="Lucida Grande"/>
      </a:defRPr>
    </a:lvl1pPr>
    <a:lvl2pPr indent="228600" defTabSz="457200" latinLnBrk="0">
      <a:defRPr>
        <a:latin typeface="Lucida Grande"/>
        <a:ea typeface="Lucida Grande"/>
        <a:cs typeface="Lucida Grande"/>
        <a:sym typeface="Lucida Grande"/>
      </a:defRPr>
    </a:lvl2pPr>
    <a:lvl3pPr indent="457200" defTabSz="457200" latinLnBrk="0">
      <a:defRPr>
        <a:latin typeface="Lucida Grande"/>
        <a:ea typeface="Lucida Grande"/>
        <a:cs typeface="Lucida Grande"/>
        <a:sym typeface="Lucida Grande"/>
      </a:defRPr>
    </a:lvl3pPr>
    <a:lvl4pPr indent="685800" defTabSz="457200" latinLnBrk="0">
      <a:defRPr>
        <a:latin typeface="Lucida Grande"/>
        <a:ea typeface="Lucida Grande"/>
        <a:cs typeface="Lucida Grande"/>
        <a:sym typeface="Lucida Grande"/>
      </a:defRPr>
    </a:lvl4pPr>
    <a:lvl5pPr indent="914400" defTabSz="457200" latinLnBrk="0">
      <a:defRPr>
        <a:latin typeface="Lucida Grande"/>
        <a:ea typeface="Lucida Grande"/>
        <a:cs typeface="Lucida Grande"/>
        <a:sym typeface="Lucida Grande"/>
      </a:defRPr>
    </a:lvl5pPr>
    <a:lvl6pPr indent="1143000" defTabSz="457200" latinLnBrk="0">
      <a:defRPr>
        <a:latin typeface="Lucida Grande"/>
        <a:ea typeface="Lucida Grande"/>
        <a:cs typeface="Lucida Grande"/>
        <a:sym typeface="Lucida Grande"/>
      </a:defRPr>
    </a:lvl6pPr>
    <a:lvl7pPr indent="1371600" defTabSz="457200" latinLnBrk="0">
      <a:defRPr>
        <a:latin typeface="Lucida Grande"/>
        <a:ea typeface="Lucida Grande"/>
        <a:cs typeface="Lucida Grande"/>
        <a:sym typeface="Lucida Grande"/>
      </a:defRPr>
    </a:lvl7pPr>
    <a:lvl8pPr indent="1600200" defTabSz="457200" latinLnBrk="0">
      <a:defRPr>
        <a:latin typeface="Lucida Grande"/>
        <a:ea typeface="Lucida Grande"/>
        <a:cs typeface="Lucida Grande"/>
        <a:sym typeface="Lucida Grande"/>
      </a:defRPr>
    </a:lvl8pPr>
    <a:lvl9pPr indent="1828800" defTabSz="457200" latinLnBrk="0">
      <a:defRPr>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7.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8.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9.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standalone="yes"?><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1.xml.rels><?xml version="1.0" encoding="UTF-8" standalone="yes"?><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2.xml.rels><?xml version="1.0" encoding="UTF-8" standalone="yes"?><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3.xml.rels><?xml version="1.0" encoding="UTF-8" standalone="yes"?><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4.xml.rels><?xml version="1.0" encoding="UTF-8" standalone="yes"?><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5.xml.rels><?xml version="1.0" encoding="UTF-8" standalone="yes"?><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6.xml.rels><?xml version="1.0" encoding="UTF-8" standalone="yes"?><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7.xml.rels><?xml version="1.0" encoding="UTF-8" standalone="yes"?><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8.xml.rels><?xml version="1.0" encoding="UTF-8" standalone="yes"?><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9.xml.rels><?xml version="1.0" encoding="UTF-8" standalone="yes"?><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standalone="yes"?><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41.xml.rels><?xml version="1.0" encoding="UTF-8" standalone="yes"?><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42.xml.rels><?xml version="1.0" encoding="UTF-8" standalone="yes"?><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3.xml.rels><?xml version="1.0" encoding="UTF-8" standalone="yes"?><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44.xml.rels><?xml version="1.0" encoding="UTF-8" standalone="yes"?><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45.xml.rels><?xml version="1.0" encoding="UTF-8" standalone="yes"?><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46.xml.rels><?xml version="1.0" encoding="UTF-8" standalone="yes"?><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7.xml.rels><?xml version="1.0" encoding="UTF-8" standalone="yes"?><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8.xml.rels><?xml version="1.0" encoding="UTF-8" standalone="yes"?><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49.xml.rels><?xml version="1.0" encoding="UTF-8" standalone="yes"?><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0.xml.rels><?xml version="1.0" encoding="UTF-8" standalone="yes"?><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51.xml.rels><?xml version="1.0" encoding="UTF-8" standalone="yes"?><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52.xml.rels><?xml version="1.0" encoding="UTF-8" standalone="yes"?><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53.xml.rels><?xml version="1.0" encoding="UTF-8" standalone="yes"?><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54.xml.rels><?xml version="1.0" encoding="UTF-8" standalone="yes"?><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55.xml.rels><?xml version="1.0" encoding="UTF-8" standalone="yes"?><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56.xml.rels><?xml version="1.0" encoding="UTF-8" standalone="yes"?><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lvl1pPr>
              <a:defRPr sz="1200">
                <a:latin typeface="Helvetica"/>
                <a:ea typeface="Helvetica"/>
                <a:cs typeface="Helvetica"/>
                <a:sym typeface="Helvetica"/>
              </a:defRPr>
            </a:lvl1pPr>
          </a:lstStyle>
          <a:p>
            <a:pPr/>
            <a:r>
              <a:t>When the constitution was ratified in 1789, did the founding fathers mean We the people or We the men or We the white men?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p>
            <a:pPr/>
            <a:r>
              <a:t>They started the largest social movement in the history of the United States.</a:t>
            </a:r>
          </a:p>
          <a:p>
            <a:pPr/>
            <a:r>
              <a:t>Why was it the largest social movement?  More than half of all the people in the US are women--that’s a large movement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p>
            <a:pPr/>
            <a:r>
              <a:t>Lucretia Mott and Elizabeth Cady Stanton were two very important abolitionists.</a:t>
            </a:r>
          </a:p>
          <a:p>
            <a:pPr/>
            <a:r>
              <a:t>But they were not allowed to speak to an abolitionist convention.  </a:t>
            </a:r>
          </a:p>
          <a:p>
            <a:pPr/>
            <a:r>
              <a:t>They weren’t even allowed in the convention hall.  They were made to sit behind the curtains.</a:t>
            </a:r>
          </a:p>
          <a:p>
            <a:pPr/>
            <a:r>
              <a:t>They realized they were fighting to get rights for slaves that they themselves didn’t have.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r>
              <a:t>Mott and Stanton decided to do something about it and advertised for the convention in a small Seneca Falls, NY paper.  </a:t>
            </a:r>
          </a:p>
          <a:p>
            <a:pPr/>
            <a:r>
              <a:t>300 people came, including 40 men.  Frederick Douglass came.  </a:t>
            </a:r>
          </a:p>
          <a:p>
            <a:pPr/>
            <a:r>
              <a:t>They drafted a resolution.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r>
              <a:t>They began to fight for women’s rights.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sldImg"/>
          </p:nvPr>
        </p:nvSpPr>
        <p:spPr>
          <a:prstGeom prst="rect">
            <a:avLst/>
          </a:prstGeom>
        </p:spPr>
        <p:txBody>
          <a:bodyPr/>
          <a:lstStyle/>
          <a:p>
            <a:pPr/>
          </a:p>
        </p:txBody>
      </p:sp>
      <p:sp>
        <p:nvSpPr>
          <p:cNvPr id="186" name="Shape 186"/>
          <p:cNvSpPr/>
          <p:nvPr>
            <p:ph type="body" sz="quarter" idx="1"/>
          </p:nvPr>
        </p:nvSpPr>
        <p:spPr>
          <a:prstGeom prst="rect">
            <a:avLst/>
          </a:prstGeom>
        </p:spPr>
        <p:txBody>
          <a:bodyPr/>
          <a:lstStyle/>
          <a:p>
            <a:pPr/>
            <a:r>
              <a:t>It took 72 long years between the Seneca Falls Convention and the time when women finally achieved suffrage, the ability to vote.</a:t>
            </a:r>
          </a:p>
          <a:p>
            <a:pPr/>
            <a:r>
              <a:t>Many different women took up the banner and led the movement.  Both Lucretia Mott and Elizabeth Cady Stanton were dead by the time it happened.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p>
            <a:pPr/>
            <a:r>
              <a:t>What women had to do was to change EVERYONE’s mind.  Remember when we were talking about the Groks and the Zorks?  When we said that’s the way it’s always been done?  It was really a common belief, both of men and women that women were not as intelligent.  That women were not able to make rational decisions because they were too emotional.  That women shouldn’t vote.  The job was to change their mind.  They needed </a:t>
            </a:r>
          </a:p>
          <a:p>
            <a:pPr/>
            <a: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r>
              <a:t>Women wanted the vote.  </a:t>
            </a:r>
          </a:p>
          <a:p>
            <a:pPr/>
            <a:r>
              <a:t>Remember when we talked about the groks and the Zorks?</a:t>
            </a:r>
          </a:p>
          <a:p>
            <a:pPr/>
            <a:r>
              <a:t>The only way Groks could get laws that benefitted them was to be able to vote and get people in Congress who agreed with Groks rights.</a:t>
            </a:r>
          </a:p>
          <a:p>
            <a:pPr/>
            <a:r>
              <a:t>Suffrage is another word for the ability to vote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sldImg"/>
          </p:nvPr>
        </p:nvSpPr>
        <p:spPr>
          <a:prstGeom prst="rect">
            <a:avLst/>
          </a:prstGeom>
        </p:spPr>
        <p:txBody>
          <a:bodyPr/>
          <a:lstStyle/>
          <a:p>
            <a:pPr/>
          </a:p>
        </p:txBody>
      </p:sp>
      <p:sp>
        <p:nvSpPr>
          <p:cNvPr id="201" name="Shape 201"/>
          <p:cNvSpPr/>
          <p:nvPr>
            <p:ph type="body" sz="quarter" idx="1"/>
          </p:nvPr>
        </p:nvSpPr>
        <p:spPr>
          <a:prstGeom prst="rect">
            <a:avLst/>
          </a:prstGeom>
        </p:spPr>
        <p:txBody>
          <a:bodyPr/>
          <a:lstStyle/>
          <a:p>
            <a:pPr/>
            <a:r>
              <a:t>They had to convince people that women should have rights.  </a:t>
            </a:r>
          </a:p>
          <a:p>
            <a:pPr/>
            <a:r>
              <a:t>Susan B. Anthony was another leader of the Women’s movement. </a:t>
            </a:r>
          </a:p>
          <a:p>
            <a:pPr/>
            <a:r>
              <a:t> In 1868, the 14th Ammendment, changed the Constitution to state that anyone who was born in the United States was a citizen.  This was intended to make slaves citizens.  But Susan B. Anthony decided that since she was born in the United States, she was a citizen and she should be allowed to vote.  </a:t>
            </a:r>
          </a:p>
          <a:p>
            <a:pPr/>
            <a:r>
              <a:t>In 1872 she voted for Ulysses S. Grant for President.</a:t>
            </a:r>
          </a:p>
          <a:p>
            <a:pPr/>
            <a:r>
              <a:t>She went to jail for it of course, being a citizen did not guarantee the right to vote.  </a:t>
            </a:r>
          </a:p>
          <a:p>
            <a:pPr/>
            <a:r>
              <a:t>But while she was waiting for her trial she publicized  women’s suffrage.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t>Women continued protesting and trying to get publicity.</a:t>
            </a:r>
          </a:p>
          <a:p>
            <a:pPr/>
            <a:r>
              <a:t>In 1917, during World War I, Lucy Burns was among many women who protested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sldImg"/>
          </p:nvPr>
        </p:nvSpPr>
        <p:spPr>
          <a:prstGeom prst="rect">
            <a:avLst/>
          </a:prstGeom>
        </p:spPr>
        <p:txBody>
          <a:bodyPr/>
          <a:lstStyle/>
          <a:p>
            <a:pPr/>
          </a:p>
        </p:txBody>
      </p:sp>
      <p:sp>
        <p:nvSpPr>
          <p:cNvPr id="210" name="Shape 210"/>
          <p:cNvSpPr/>
          <p:nvPr>
            <p:ph type="body" sz="quarter" idx="1"/>
          </p:nvPr>
        </p:nvSpPr>
        <p:spPr>
          <a:prstGeom prst="rect">
            <a:avLst/>
          </a:prstGeom>
        </p:spPr>
        <p:txBody>
          <a:bodyPr/>
          <a:lstStyle/>
          <a:p>
            <a:pPr/>
            <a:r>
              <a:t>She ended up in jail as well.  </a:t>
            </a:r>
          </a:p>
          <a:p>
            <a:pPr/>
            <a:r>
              <a:t>They chained her to the bars of her cell with her arms above her head and left her there all night.  </a:t>
            </a:r>
          </a:p>
          <a:p>
            <a:pP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a:r>
              <a:t>The Constitution said “Free Persons”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sldImg"/>
          </p:nvPr>
        </p:nvSpPr>
        <p:spPr>
          <a:prstGeom prst="rect">
            <a:avLst/>
          </a:prstGeom>
        </p:spPr>
        <p:txBody>
          <a:bodyPr/>
          <a:lstStyle/>
          <a:p>
            <a:pPr/>
          </a:p>
        </p:txBody>
      </p:sp>
      <p:sp>
        <p:nvSpPr>
          <p:cNvPr id="215" name="Shape 215"/>
          <p:cNvSpPr/>
          <p:nvPr>
            <p:ph type="body" sz="quarter" idx="1"/>
          </p:nvPr>
        </p:nvSpPr>
        <p:spPr>
          <a:prstGeom prst="rect">
            <a:avLst/>
          </a:prstGeom>
        </p:spPr>
        <p:txBody>
          <a:bodyPr/>
          <a:lstStyle/>
          <a:p>
            <a:pPr/>
            <a:r>
              <a:t>Women who were jailed for protesting went on a hunger strike (refused to eat).</a:t>
            </a:r>
          </a:p>
          <a:p>
            <a:pPr/>
            <a:r>
              <a:t>The jailers force fed Lucy Burns, Alice Paul and other women through the nose.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With their protests, many people began to understand that women were actually capable, and intelligent and deserved to have the vote.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sldImg"/>
          </p:nvPr>
        </p:nvSpPr>
        <p:spPr>
          <a:prstGeom prst="rect">
            <a:avLst/>
          </a:prstGeom>
        </p:spPr>
        <p:txBody>
          <a:bodyPr/>
          <a:lstStyle/>
          <a:p>
            <a:pPr/>
          </a:p>
        </p:txBody>
      </p:sp>
      <p:sp>
        <p:nvSpPr>
          <p:cNvPr id="228" name="Shape 228"/>
          <p:cNvSpPr/>
          <p:nvPr>
            <p:ph type="body" sz="quarter" idx="1"/>
          </p:nvPr>
        </p:nvSpPr>
        <p:spPr>
          <a:prstGeom prst="rect">
            <a:avLst/>
          </a:prstGeom>
        </p:spPr>
        <p:txBody>
          <a:bodyPr/>
          <a:lstStyle/>
          <a:p>
            <a:pPr/>
            <a:r>
              <a:t>The Publicity was helped out by the fact that women worked for the war effort back here at home.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a:r>
              <a:t>Finally, </a:t>
            </a:r>
          </a:p>
          <a:p>
            <a:pPr/>
            <a:r>
              <a:t>With all women had done for the war effort, the president and the Congress just couldn’t say no.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There’s nothing wrong with that slide.  </a:t>
            </a:r>
          </a:p>
          <a:p>
            <a:pPr/>
            <a:r>
              <a:t>Nothing happened.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p>
            <a:pPr/>
            <a:r>
              <a:t>And remember what we said earlier? You have to have women or people who believe in women’s rights in Congress for things to actually change.  In the beginning there weren’t any women in Congress and in local governments.  Very, Very slowly, women  were elected to Congress.</a:t>
            </a:r>
          </a:p>
          <a:p>
            <a:pPr/>
            <a:r>
              <a:t>But remember the Zorks?  It would take a lot of women in Congress, or men who believed in women’s rights to pass laws favorable to women.</a:t>
            </a:r>
          </a:p>
          <a:p>
            <a:pPr/>
            <a:r>
              <a:t>So who would protest so that there would be changes to laws?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sldImg"/>
          </p:nvPr>
        </p:nvSpPr>
        <p:spPr>
          <a:prstGeom prst="rect">
            <a:avLst/>
          </a:prstGeom>
        </p:spPr>
        <p:txBody>
          <a:bodyPr/>
          <a:lstStyle/>
          <a:p>
            <a:pPr/>
          </a:p>
        </p:txBody>
      </p:sp>
      <p:sp>
        <p:nvSpPr>
          <p:cNvPr id="247" name="Shape 247"/>
          <p:cNvSpPr/>
          <p:nvPr>
            <p:ph type="body" sz="quarter" idx="1"/>
          </p:nvPr>
        </p:nvSpPr>
        <p:spPr>
          <a:prstGeom prst="rect">
            <a:avLst/>
          </a:prstGeom>
        </p:spPr>
        <p:txBody>
          <a:bodyPr/>
          <a:lstStyle/>
          <a:p>
            <a:pPr/>
            <a:r>
              <a:t>So Who would change the laws, Certainly not the flappers.</a:t>
            </a:r>
          </a:p>
          <a:p>
            <a:pPr/>
            <a:r>
              <a:t>After World War I, the country, the world were happy.  </a:t>
            </a:r>
          </a:p>
          <a:p>
            <a:pPr/>
            <a:r>
              <a:t>It was the Roaring twenties and young women had a lot more fun things to do than trying to change laws.  </a:t>
            </a:r>
          </a:p>
          <a:p>
            <a:pPr/>
            <a:r>
              <a:t>Young women now had personal freedoms they hadn’t had before. </a:t>
            </a:r>
          </a:p>
          <a:p>
            <a:pPr/>
          </a:p>
          <a:p>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Shape 250"/>
          <p:cNvSpPr/>
          <p:nvPr>
            <p:ph type="sldImg"/>
          </p:nvPr>
        </p:nvSpPr>
        <p:spPr>
          <a:prstGeom prst="rect">
            <a:avLst/>
          </a:prstGeom>
        </p:spPr>
        <p:txBody>
          <a:bodyPr/>
          <a:lstStyle/>
          <a:p>
            <a:pPr/>
          </a:p>
        </p:txBody>
      </p:sp>
      <p:sp>
        <p:nvSpPr>
          <p:cNvPr id="251" name="Shape 251"/>
          <p:cNvSpPr/>
          <p:nvPr>
            <p:ph type="body" sz="quarter" idx="1"/>
          </p:nvPr>
        </p:nvSpPr>
        <p:spPr>
          <a:prstGeom prst="rect">
            <a:avLst/>
          </a:prstGeom>
        </p:spPr>
        <p:txBody>
          <a:bodyPr/>
          <a:lstStyle/>
          <a:p>
            <a:pPr/>
            <a:r>
              <a:t>The flappers weren’t too interested in protesting.</a:t>
            </a:r>
          </a:p>
          <a:p>
            <a:pPr/>
            <a:r>
              <a:t>More women were working. They still weren’t getting paid sufficiently, but they worked.</a:t>
            </a:r>
          </a:p>
          <a:p>
            <a:pPr/>
            <a:r>
              <a:t>More women went to college,  some women entered the professions. </a:t>
            </a:r>
          </a:p>
          <a:p>
            <a:pPr/>
            <a:r>
              <a:t>These were small gains, but they were still gains.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p>
            <a:pPr/>
          </a:p>
          <a:p>
            <a:pPr/>
            <a:r>
              <a:t>The 25 years after the 19th Ammendment was passed, were hard for America and for the world.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In 1929 came the Great Depression. </a:t>
            </a:r>
          </a:p>
          <a:p>
            <a:pPr/>
            <a:r>
              <a:t>In 1933 Adolf Hitler came to power in Germany and began a reign of terror in Europe which eventually drew the United States into World War II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sldImg"/>
          </p:nvPr>
        </p:nvSpPr>
        <p:spPr>
          <a:prstGeom prst="rect">
            <a:avLst/>
          </a:prstGeom>
        </p:spPr>
        <p:txBody>
          <a:bodyPr/>
          <a:lstStyle/>
          <a:p>
            <a:pPr/>
          </a:p>
        </p:txBody>
      </p:sp>
      <p:sp>
        <p:nvSpPr>
          <p:cNvPr id="130" name="Shape 130"/>
          <p:cNvSpPr/>
          <p:nvPr>
            <p:ph type="body" sz="quarter" idx="1"/>
          </p:nvPr>
        </p:nvSpPr>
        <p:spPr>
          <a:prstGeom prst="rect">
            <a:avLst/>
          </a:prstGeom>
        </p:spPr>
        <p:txBody>
          <a:bodyPr/>
          <a:lstStyle/>
          <a:p>
            <a:pPr/>
            <a:r>
              <a:t>Actually, although the Constitution didn’t say so, Only people who owned property could vote.</a:t>
            </a:r>
          </a:p>
          <a:p>
            <a:pPr/>
            <a:r>
              <a:t>So women, in the original Constitution of the United States, if they owned property, they could vote.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ph type="sldImg"/>
          </p:nvPr>
        </p:nvSpPr>
        <p:spPr>
          <a:prstGeom prst="rect">
            <a:avLst/>
          </a:prstGeom>
        </p:spPr>
        <p:txBody>
          <a:bodyPr/>
          <a:lstStyle/>
          <a:p>
            <a:pPr/>
          </a:p>
        </p:txBody>
      </p:sp>
      <p:sp>
        <p:nvSpPr>
          <p:cNvPr id="269" name="Shape 269"/>
          <p:cNvSpPr/>
          <p:nvPr>
            <p:ph type="body" sz="quarter" idx="1"/>
          </p:nvPr>
        </p:nvSpPr>
        <p:spPr>
          <a:prstGeom prst="rect">
            <a:avLst/>
          </a:prstGeom>
        </p:spPr>
        <p:txBody>
          <a:bodyPr/>
          <a:lstStyle/>
          <a:p>
            <a:pPr/>
            <a:r>
              <a:t>Again women went to war.    </a:t>
            </a:r>
          </a:p>
          <a:p>
            <a:pPr/>
            <a:r>
              <a:t>Not in combat jobs, they were pilots of cargo planes, they worked at the front  as secretaries to the generals,</a:t>
            </a:r>
          </a:p>
          <a:p>
            <a:pPr/>
            <a:r>
              <a:t>they worked in communication.  </a:t>
            </a:r>
          </a:p>
          <a:p>
            <a:pPr/>
            <a:r>
              <a:t>The jobs they filled freed up men for combat.</a:t>
            </a:r>
          </a:p>
          <a:p>
            <a:pPr/>
            <a:r>
              <a:t>At home they worked on building planes and weapons and ammunition.</a:t>
            </a:r>
          </a:p>
          <a:p>
            <a:pPr/>
            <a:r>
              <a:t>They took the jobs the men had left when they went to war.</a:t>
            </a:r>
          </a:p>
          <a:p>
            <a:pPr/>
            <a:r>
              <a:t>They did very well.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p>
            <a:pPr/>
            <a:r>
              <a:t>The United States was involved in combat in World War II from 1942 to 1945.</a:t>
            </a:r>
          </a:p>
          <a:p>
            <a:pPr/>
            <a:r>
              <a:t>And when the war was over, all everyone wanted to do was get married, settle down, get a home and have babies.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ph type="sldImg"/>
          </p:nvPr>
        </p:nvSpPr>
        <p:spPr>
          <a:prstGeom prst="rect">
            <a:avLst/>
          </a:prstGeom>
        </p:spPr>
        <p:txBody>
          <a:bodyPr/>
          <a:lstStyle/>
          <a:p>
            <a:pPr/>
          </a:p>
        </p:txBody>
      </p:sp>
      <p:sp>
        <p:nvSpPr>
          <p:cNvPr id="278" name="Shape 278"/>
          <p:cNvSpPr/>
          <p:nvPr>
            <p:ph type="body" sz="quarter" idx="1"/>
          </p:nvPr>
        </p:nvSpPr>
        <p:spPr>
          <a:prstGeom prst="rect">
            <a:avLst/>
          </a:prstGeom>
        </p:spPr>
        <p:txBody>
          <a:bodyPr/>
          <a:lstStyle/>
          <a:p>
            <a:pPr/>
            <a:r>
              <a:t>And there were so many babies, they called it the baby boom.  </a:t>
            </a:r>
          </a:p>
          <a:p>
            <a:pPr/>
            <a:r>
              <a:t>There was a baby boom in the world.  But for some reason, the baby boom in the United States lasted much longer than anywhere else.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p>
            <a:pPr/>
            <a:r>
              <a:t>And did the women’s movement re-awaken now there was peace?</a:t>
            </a:r>
          </a:p>
          <a:p>
            <a:pPr/>
            <a:r>
              <a:t>Of course not.</a:t>
            </a:r>
          </a:p>
          <a:p>
            <a:pPr/>
            <a:r>
              <a:t>How can you think about women’s rights when you have babies to feed and diapers to change?  </a:t>
            </a:r>
          </a:p>
          <a:p>
            <a:pPr/>
            <a:r>
              <a:t>And EVERYONE, EVERYONE, thought that women should be home</a:t>
            </a:r>
          </a:p>
          <a:p>
            <a:pPr/>
            <a:r>
              <a:t>Important for economy - washing machines</a:t>
            </a:r>
          </a:p>
          <a:p>
            <a:pPr/>
            <a:r>
              <a:t>Important for men - they didn’t want women competing with men for the jobs--the jobs they’d done during the war, any jobs</a:t>
            </a:r>
          </a:p>
          <a:p>
            <a:pPr/>
            <a:r>
              <a:t>	EVERYONE thought it was more important for men to have the good paying jobs.</a:t>
            </a:r>
          </a:p>
          <a:p>
            <a:pPr/>
            <a:r>
              <a:t>       So women were asked to leave the jobs they had during the war and go home or take a less important job</a:t>
            </a:r>
          </a:p>
          <a:p>
            <a:pPr/>
            <a:r>
              <a:t>      Many women did this willingly, they wanted to have babies, </a:t>
            </a:r>
          </a:p>
          <a:p>
            <a:pPr/>
            <a:r>
              <a:t>	Many agreed with EVERYONE</a:t>
            </a:r>
          </a:p>
          <a:p>
            <a:pPr/>
            <a:r>
              <a:t>There were women who HAD to work to put food on the table for their family. They couldn’t stay at home, they held the low paying jobs like waitresses, salesclerks</a:t>
            </a:r>
          </a:p>
          <a:p>
            <a:pPr/>
          </a:p>
          <a:p>
            <a:pPr/>
            <a:r>
              <a:t>Some women tried to have professions like doctors, lawyers, or in business, but they were considered odd, they were pitied, they couldn’t get married so they went to work.</a:t>
            </a:r>
          </a:p>
          <a:p>
            <a:p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ph type="sldImg"/>
          </p:nvPr>
        </p:nvSpPr>
        <p:spPr>
          <a:prstGeom prst="rect">
            <a:avLst/>
          </a:prstGeom>
        </p:spPr>
        <p:txBody>
          <a:bodyPr/>
          <a:lstStyle/>
          <a:p>
            <a:pPr/>
          </a:p>
        </p:txBody>
      </p:sp>
      <p:sp>
        <p:nvSpPr>
          <p:cNvPr id="286" name="Shape 286"/>
          <p:cNvSpPr/>
          <p:nvPr>
            <p:ph type="body" sz="quarter" idx="1"/>
          </p:nvPr>
        </p:nvSpPr>
        <p:spPr>
          <a:prstGeom prst="rect">
            <a:avLst/>
          </a:prstGeom>
        </p:spPr>
        <p:txBody>
          <a:bodyPr/>
          <a:lstStyle/>
          <a:p>
            <a:pPr/>
            <a:r>
              <a:t>Men became the center of the universe.</a:t>
            </a:r>
          </a:p>
          <a:p>
            <a:pPr/>
            <a:r>
              <a:t>Since women were ONLY having babies and cleaning house, EVERYONE thought that men were the only valuable members of society.</a:t>
            </a:r>
          </a:p>
          <a:p>
            <a:pPr/>
            <a:r>
              <a:t>Again, there were women who were working they fell into two groups.</a:t>
            </a:r>
          </a:p>
          <a:p>
            <a:pPr/>
            <a:r>
              <a:t>Women who had to work, who did the low paying jobs like working in stores as sales clerks, and the women in the professions who were considered unfeminine.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ph type="sldImg"/>
          </p:nvPr>
        </p:nvSpPr>
        <p:spPr>
          <a:prstGeom prst="rect">
            <a:avLst/>
          </a:prstGeom>
        </p:spPr>
        <p:txBody>
          <a:bodyPr/>
          <a:lstStyle/>
          <a:p>
            <a:pPr/>
          </a:p>
        </p:txBody>
      </p:sp>
      <p:sp>
        <p:nvSpPr>
          <p:cNvPr id="290" name="Shape 290"/>
          <p:cNvSpPr/>
          <p:nvPr>
            <p:ph type="body" sz="quarter" idx="1"/>
          </p:nvPr>
        </p:nvSpPr>
        <p:spPr>
          <a:prstGeom prst="rect">
            <a:avLst/>
          </a:prstGeom>
        </p:spPr>
        <p:txBody>
          <a:bodyPr/>
          <a:lstStyle/>
          <a:p>
            <a:pPr/>
            <a:r>
              <a:t>Even education for women changed. </a:t>
            </a:r>
          </a:p>
          <a:p>
            <a:pPr/>
          </a:p>
          <a:p>
            <a:pPr/>
            <a:r>
              <a:t>Smaller percentage of women went to college, most that went left early to get married, age of marriage dropped to their teens, Colleges not serious about women’s education.  </a:t>
            </a:r>
          </a:p>
          <a:p>
            <a:pPr/>
            <a:r>
              <a:t>Less than 5% of medical school slots were awarded to women, less than 10% of Law School slots.</a:t>
            </a:r>
          </a:p>
          <a:p>
            <a:pPr/>
            <a:r>
              <a:t>Why should women go to college if all they were going to do was stay home and have babies?</a:t>
            </a:r>
          </a:p>
          <a:p>
            <a:pPr/>
            <a:r>
              <a:t>College was a good place to find a husband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ph type="sldImg"/>
          </p:nvPr>
        </p:nvSpPr>
        <p:spPr>
          <a:prstGeom prst="rect">
            <a:avLst/>
          </a:prstGeom>
        </p:spPr>
        <p:txBody>
          <a:bodyPr/>
          <a:lstStyle/>
          <a:p>
            <a:pPr/>
          </a:p>
        </p:txBody>
      </p:sp>
      <p:sp>
        <p:nvSpPr>
          <p:cNvPr id="294" name="Shape 294"/>
          <p:cNvSpPr/>
          <p:nvPr>
            <p:ph type="body" sz="quarter" idx="1"/>
          </p:nvPr>
        </p:nvSpPr>
        <p:spPr>
          <a:prstGeom prst="rect">
            <a:avLst/>
          </a:prstGeom>
        </p:spPr>
        <p:txBody>
          <a:bodyPr/>
          <a:lstStyle/>
          <a:p>
            <a:pPr/>
            <a:r>
              <a:t>Right after the war, when the soldiers came home and everyone was just happy to have peace and be together, and go back to all that was normal, being a stay-at-home mom was just great, but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sldImg"/>
          </p:nvPr>
        </p:nvSpPr>
        <p:spPr>
          <a:prstGeom prst="rect">
            <a:avLst/>
          </a:prstGeom>
        </p:spPr>
        <p:txBody>
          <a:bodyPr/>
          <a:lstStyle/>
          <a:p>
            <a:pPr/>
          </a:p>
        </p:txBody>
      </p:sp>
      <p:sp>
        <p:nvSpPr>
          <p:cNvPr id="298" name="Shape 298"/>
          <p:cNvSpPr/>
          <p:nvPr>
            <p:ph type="body" sz="quarter" idx="1"/>
          </p:nvPr>
        </p:nvSpPr>
        <p:spPr>
          <a:prstGeom prst="rect">
            <a:avLst/>
          </a:prstGeom>
        </p:spPr>
        <p:txBody>
          <a:bodyPr/>
          <a:lstStyle/>
          <a:p>
            <a:pPr/>
            <a:r>
              <a:t>The good feeling didn’t last very long.  Ten to fifteen years.  Just long enough for the babies from the boom to get to school.</a:t>
            </a:r>
          </a:p>
          <a:p>
            <a:pPr/>
            <a:r>
              <a:t> These moms have time on their hand, are bored because their kids are in school, want something more because many of them had gone to college but EVERYONE is telling them being a mother is what they ought to be.  They shouldn’t work.</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Shape 301"/>
          <p:cNvSpPr/>
          <p:nvPr>
            <p:ph type="sldImg"/>
          </p:nvPr>
        </p:nvSpPr>
        <p:spPr>
          <a:prstGeom prst="rect">
            <a:avLst/>
          </a:prstGeom>
        </p:spPr>
        <p:txBody>
          <a:bodyPr/>
          <a:lstStyle/>
          <a:p>
            <a:pPr/>
          </a:p>
        </p:txBody>
      </p:sp>
      <p:sp>
        <p:nvSpPr>
          <p:cNvPr id="302" name="Shape 302"/>
          <p:cNvSpPr/>
          <p:nvPr>
            <p:ph type="body" sz="quarter" idx="1"/>
          </p:nvPr>
        </p:nvSpPr>
        <p:spPr>
          <a:prstGeom prst="rect">
            <a:avLst/>
          </a:prstGeom>
        </p:spPr>
        <p:txBody>
          <a:bodyPr/>
          <a:lstStyle/>
          <a:p>
            <a:pPr/>
            <a:r>
              <a:t>Some Women didn’t know what to do.  They were confused by the mixed messages, what they feel inside their head and what they’re hearing from society.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Shape 305"/>
          <p:cNvSpPr/>
          <p:nvPr>
            <p:ph type="sldImg"/>
          </p:nvPr>
        </p:nvSpPr>
        <p:spPr>
          <a:prstGeom prst="rect">
            <a:avLst/>
          </a:prstGeom>
        </p:spPr>
        <p:txBody>
          <a:bodyPr/>
          <a:lstStyle/>
          <a:p>
            <a:pPr/>
          </a:p>
        </p:txBody>
      </p:sp>
      <p:sp>
        <p:nvSpPr>
          <p:cNvPr id="306" name="Shape 306"/>
          <p:cNvSpPr/>
          <p:nvPr>
            <p:ph type="body" sz="quarter" idx="1"/>
          </p:nvPr>
        </p:nvSpPr>
        <p:spPr>
          <a:prstGeom prst="rect">
            <a:avLst/>
          </a:prstGeom>
        </p:spPr>
        <p:txBody>
          <a:bodyPr/>
          <a:lstStyle/>
          <a:p>
            <a:pPr/>
            <a:r>
              <a:t>Some women began to work as volunteers, and even worked for political candidates to try to make changes </a:t>
            </a:r>
          </a:p>
          <a:p>
            <a:pPr/>
            <a:r>
              <a:t>Stop nuclear testing, working for the poor.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sldImg"/>
          </p:nvPr>
        </p:nvSpPr>
        <p:spPr>
          <a:prstGeom prst="rect">
            <a:avLst/>
          </a:prstGeom>
        </p:spPr>
        <p:txBody>
          <a:bodyPr/>
          <a:lstStyle/>
          <a:p>
            <a:pPr/>
          </a:p>
        </p:txBody>
      </p:sp>
      <p:sp>
        <p:nvSpPr>
          <p:cNvPr id="135" name="Shape 135"/>
          <p:cNvSpPr/>
          <p:nvPr>
            <p:ph type="body" sz="quarter" idx="1"/>
          </p:nvPr>
        </p:nvSpPr>
        <p:spPr>
          <a:prstGeom prst="rect">
            <a:avLst/>
          </a:prstGeom>
        </p:spPr>
        <p:txBody>
          <a:bodyPr/>
          <a:lstStyle/>
          <a:p>
            <a:pPr/>
            <a:r>
              <a:t>But it didn’t last long.  By 1807 there were 17 states in the Union.  All of them passed laws to ban women from voting.</a:t>
            </a:r>
          </a:p>
          <a:p>
            <a:pPr/>
            <a:r>
              <a:t>Why?  They didn’t think women were smart enough to understand the problems of the country.  </a:t>
            </a:r>
          </a:p>
          <a:p>
            <a:pPr/>
            <a:r>
              <a:t>They could be swayed by emotions.</a:t>
            </a:r>
          </a:p>
          <a:p>
            <a:pPr/>
            <a:r>
              <a:t>Eventually, this kind of thinking led men to pass laws so women could not  own property.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Shape 309"/>
          <p:cNvSpPr/>
          <p:nvPr>
            <p:ph type="sldImg"/>
          </p:nvPr>
        </p:nvSpPr>
        <p:spPr>
          <a:prstGeom prst="rect">
            <a:avLst/>
          </a:prstGeom>
        </p:spPr>
        <p:txBody>
          <a:bodyPr/>
          <a:lstStyle/>
          <a:p>
            <a:pPr/>
          </a:p>
        </p:txBody>
      </p:sp>
      <p:sp>
        <p:nvSpPr>
          <p:cNvPr id="310" name="Shape 310"/>
          <p:cNvSpPr/>
          <p:nvPr>
            <p:ph type="body" sz="quarter" idx="1"/>
          </p:nvPr>
        </p:nvSpPr>
        <p:spPr>
          <a:prstGeom prst="rect">
            <a:avLst/>
          </a:prstGeom>
        </p:spPr>
        <p:txBody>
          <a:bodyPr/>
          <a:lstStyle/>
          <a:p>
            <a:pPr/>
            <a:r>
              <a:t> Some went to work anyway - part time, or full time</a:t>
            </a:r>
          </a:p>
          <a:p>
            <a:pPr/>
            <a:r>
              <a:t>Some women went to work to put their children through college.</a:t>
            </a:r>
          </a:p>
          <a:p>
            <a:pPr/>
            <a:r>
              <a:t>Others to get a better life style for their families--two incomes better than one</a:t>
            </a:r>
          </a:p>
          <a:p>
            <a:pPr/>
            <a:r>
              <a:t>Many wanted to put their education to work.  But what did they find?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Shape 313"/>
          <p:cNvSpPr/>
          <p:nvPr>
            <p:ph type="sldImg"/>
          </p:nvPr>
        </p:nvSpPr>
        <p:spPr>
          <a:prstGeom prst="rect">
            <a:avLst/>
          </a:prstGeom>
        </p:spPr>
        <p:txBody>
          <a:bodyPr/>
          <a:lstStyle/>
          <a:p>
            <a:pPr/>
          </a:p>
        </p:txBody>
      </p:sp>
      <p:sp>
        <p:nvSpPr>
          <p:cNvPr id="314" name="Shape 314"/>
          <p:cNvSpPr/>
          <p:nvPr>
            <p:ph type="body" sz="quarter" idx="1"/>
          </p:nvPr>
        </p:nvSpPr>
        <p:spPr>
          <a:prstGeom prst="rect">
            <a:avLst/>
          </a:prstGeom>
        </p:spPr>
        <p:txBody>
          <a:bodyPr/>
          <a:lstStyle/>
          <a:p>
            <a:pPr/>
            <a:r>
              <a:t>The women who worked, realized that with men being the center of the universe, there are many problems.  </a:t>
            </a:r>
          </a:p>
          <a:p>
            <a:pPr/>
            <a:r>
              <a:t>They aren’t getting paid what they should. </a:t>
            </a:r>
          </a:p>
          <a:p>
            <a:pPr/>
            <a:r>
              <a:t>They don’t have the opportunity to have well paying jobs.</a:t>
            </a:r>
          </a:p>
          <a:p>
            <a:pPr/>
            <a:r>
              <a:t>They get paid less than men for performing the same work</a:t>
            </a:r>
          </a:p>
          <a:p>
            <a:pPr/>
            <a:r>
              <a:t>They are “protected” from doing some jobs like working in the well-paying night shift or physical work</a:t>
            </a:r>
          </a:p>
          <a:p>
            <a:pPr/>
            <a:r>
              <a:t>Even in volunteer jobs, the men were in charge.</a:t>
            </a:r>
          </a:p>
          <a:p>
            <a:pPr/>
            <a:r>
              <a:t> But still, EVERYONE is telling them this is the way things should be.</a:t>
            </a:r>
          </a:p>
          <a:p>
            <a:p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Shape 317"/>
          <p:cNvSpPr/>
          <p:nvPr>
            <p:ph type="sldImg"/>
          </p:nvPr>
        </p:nvSpPr>
        <p:spPr>
          <a:prstGeom prst="rect">
            <a:avLst/>
          </a:prstGeom>
        </p:spPr>
        <p:txBody>
          <a:bodyPr/>
          <a:lstStyle/>
          <a:p>
            <a:pPr/>
          </a:p>
        </p:txBody>
      </p:sp>
      <p:sp>
        <p:nvSpPr>
          <p:cNvPr id="318" name="Shape 318"/>
          <p:cNvSpPr/>
          <p:nvPr>
            <p:ph type="body" sz="quarter" idx="1"/>
          </p:nvPr>
        </p:nvSpPr>
        <p:spPr>
          <a:prstGeom prst="rect">
            <a:avLst/>
          </a:prstGeom>
        </p:spPr>
        <p:txBody>
          <a:bodyPr/>
          <a:lstStyle/>
          <a:p>
            <a:pPr/>
            <a:r>
              <a:t> You can see that women aren’t going to be satisfied with the way things were. They’re going to start questioning what EVERYONE says. The women’s movement re-awakened.  The wake up calls came from many different directions. It happened in the sixties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1" name="Shape 321"/>
          <p:cNvSpPr/>
          <p:nvPr>
            <p:ph type="sldImg"/>
          </p:nvPr>
        </p:nvSpPr>
        <p:spPr>
          <a:prstGeom prst="rect">
            <a:avLst/>
          </a:prstGeom>
        </p:spPr>
        <p:txBody>
          <a:bodyPr/>
          <a:lstStyle/>
          <a:p>
            <a:pPr/>
          </a:p>
        </p:txBody>
      </p:sp>
      <p:sp>
        <p:nvSpPr>
          <p:cNvPr id="322" name="Shape 322"/>
          <p:cNvSpPr/>
          <p:nvPr>
            <p:ph type="body" sz="quarter" idx="1"/>
          </p:nvPr>
        </p:nvSpPr>
        <p:spPr>
          <a:prstGeom prst="rect">
            <a:avLst/>
          </a:prstGeom>
        </p:spPr>
        <p:txBody>
          <a:bodyPr/>
          <a:lstStyle/>
          <a:p>
            <a:pPr/>
            <a:r>
              <a:t> </a:t>
            </a:r>
          </a:p>
          <a:p>
            <a:pPr/>
            <a:r>
              <a:t>A few women had fought all the odds and made it to very responsible positions, especially in government.</a:t>
            </a:r>
          </a:p>
          <a:p>
            <a:pPr/>
            <a:r>
              <a:t>There were even a few women in the House of Representatives and women in the Senate. </a:t>
            </a:r>
          </a:p>
          <a:p>
            <a:pPr/>
            <a:r>
              <a:t>They tried to start making changes to make life more fair for women.</a:t>
            </a:r>
          </a:p>
          <a:p>
            <a:pPr/>
            <a:r>
              <a:t>And again, like in the late 1800’s women were fighting for civil rights for African Americans and they realized that the rights they were fighting for were denied them.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Shape 328"/>
          <p:cNvSpPr/>
          <p:nvPr>
            <p:ph type="sldImg"/>
          </p:nvPr>
        </p:nvSpPr>
        <p:spPr>
          <a:prstGeom prst="rect">
            <a:avLst/>
          </a:prstGeom>
        </p:spPr>
        <p:txBody>
          <a:bodyPr/>
          <a:lstStyle/>
          <a:p>
            <a:pPr/>
          </a:p>
        </p:txBody>
      </p:sp>
      <p:sp>
        <p:nvSpPr>
          <p:cNvPr id="329" name="Shape 329"/>
          <p:cNvSpPr/>
          <p:nvPr>
            <p:ph type="body" sz="quarter" idx="1"/>
          </p:nvPr>
        </p:nvSpPr>
        <p:spPr>
          <a:prstGeom prst="rect">
            <a:avLst/>
          </a:prstGeom>
        </p:spPr>
        <p:txBody>
          <a:bodyPr/>
          <a:lstStyle/>
          <a:p>
            <a:pPr/>
            <a:r>
              <a:t>In 1963, Betty Friedan, who was one of those moms who worked part time while she was raising her children, wrote a book showing women that what EVERYONE had been saying was wrong.  Reading this book, many women figured out that they had a right to have mixed feelings.  That they should not feel guilty for more.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ph type="sldImg"/>
          </p:nvPr>
        </p:nvSpPr>
        <p:spPr>
          <a:prstGeom prst="rect">
            <a:avLst/>
          </a:prstGeom>
        </p:spPr>
        <p:txBody>
          <a:bodyPr/>
          <a:lstStyle/>
          <a:p>
            <a:pPr/>
          </a:p>
        </p:txBody>
      </p:sp>
      <p:sp>
        <p:nvSpPr>
          <p:cNvPr id="333" name="Shape 333"/>
          <p:cNvSpPr/>
          <p:nvPr>
            <p:ph type="body" sz="quarter" idx="1"/>
          </p:nvPr>
        </p:nvSpPr>
        <p:spPr>
          <a:prstGeom prst="rect">
            <a:avLst/>
          </a:prstGeom>
        </p:spPr>
        <p:txBody>
          <a:bodyPr/>
          <a:lstStyle/>
          <a:p>
            <a:pPr/>
            <a:r>
              <a:t>Also, young men and women were getting involved in fighting against the United States involvement in the Vietnam War.</a:t>
            </a:r>
          </a:p>
          <a:p>
            <a:pPr/>
            <a:r>
              <a:t>Black and white young men and women were fighting for equal rights for African Americans.</a:t>
            </a:r>
          </a:p>
          <a:p>
            <a:pPr/>
            <a:r>
              <a:t>Just like 100 years earlier,  women in the Civil Rights movement realized they were fighting for equal rights for African Americans when they didn’t have equal rights.</a:t>
            </a:r>
          </a:p>
          <a:p>
            <a:pPr/>
            <a:r>
              <a:t>And all women activists realized that men had the important jobs and women were mostly allowed to make coffee and made copies</a:t>
            </a:r>
          </a:p>
          <a:p>
            <a:pPr/>
            <a:r>
              <a: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Shape 338"/>
          <p:cNvSpPr/>
          <p:nvPr>
            <p:ph type="sldImg"/>
          </p:nvPr>
        </p:nvSpPr>
        <p:spPr>
          <a:prstGeom prst="rect">
            <a:avLst/>
          </a:prstGeom>
        </p:spPr>
        <p:txBody>
          <a:bodyPr/>
          <a:lstStyle/>
          <a:p>
            <a:pPr/>
          </a:p>
        </p:txBody>
      </p:sp>
      <p:sp>
        <p:nvSpPr>
          <p:cNvPr id="339" name="Shape 339"/>
          <p:cNvSpPr/>
          <p:nvPr>
            <p:ph type="body" sz="quarter" idx="1"/>
          </p:nvPr>
        </p:nvSpPr>
        <p:spPr>
          <a:prstGeom prst="rect">
            <a:avLst/>
          </a:prstGeom>
        </p:spPr>
        <p:txBody>
          <a:bodyPr/>
          <a:lstStyle/>
          <a:p>
            <a:pPr/>
            <a:r>
              <a:t>The Women’s Movement took off in many different directions.</a:t>
            </a:r>
          </a:p>
          <a:p>
            <a:pPr/>
            <a:r>
              <a:t>The women in government were successful in making some changes</a:t>
            </a:r>
          </a:p>
          <a:p>
            <a:pPr/>
            <a:r>
              <a:t>The NOW, the National organization for Women, began to protest and work for change.</a:t>
            </a:r>
          </a:p>
          <a:p>
            <a:pPr/>
            <a:r>
              <a:t>NOW was made up more of professional women, older women.  Their President was Betty Friedan</a:t>
            </a:r>
          </a:p>
          <a:p>
            <a:pPr/>
          </a:p>
          <a:p>
            <a:pPr/>
            <a:r>
              <a:t>And the younger women, who were even more rebellious, formed smaller, more local groups which worked towards making changes on a local basis</a:t>
            </a:r>
          </a:p>
          <a:p>
            <a:pPr/>
          </a:p>
          <a:p>
            <a:p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ph type="sldImg"/>
          </p:nvPr>
        </p:nvSpPr>
        <p:spPr>
          <a:prstGeom prst="rect">
            <a:avLst/>
          </a:prstGeom>
        </p:spPr>
        <p:txBody>
          <a:bodyPr/>
          <a:lstStyle/>
          <a:p>
            <a:pPr/>
          </a:p>
        </p:txBody>
      </p:sp>
      <p:sp>
        <p:nvSpPr>
          <p:cNvPr id="345" name="Shape 345"/>
          <p:cNvSpPr/>
          <p:nvPr>
            <p:ph type="body" sz="quarter" idx="1"/>
          </p:nvPr>
        </p:nvSpPr>
        <p:spPr>
          <a:prstGeom prst="rect">
            <a:avLst/>
          </a:prstGeom>
        </p:spPr>
        <p:txBody>
          <a:bodyPr/>
          <a:lstStyle/>
          <a:p>
            <a:pPr/>
            <a:r>
              <a:t>Esther Peterson, a high government official pushed for the Equal Pay Act of 1963</a:t>
            </a:r>
          </a:p>
          <a:p>
            <a:pPr/>
            <a:r>
              <a:t>Although this was a law, it was not enforced at first, but having the law was a huge first step</a:t>
            </a:r>
          </a:p>
          <a:p>
            <a:pPr/>
            <a:r>
              <a:t>Title VII was a joke.  The Civil Rights Act of 1964 was before Congress.  </a:t>
            </a:r>
          </a:p>
          <a:p>
            <a:pPr/>
            <a:r>
              <a:t>The act stated that there could not be any job discrimination on the basis of race.  </a:t>
            </a:r>
          </a:p>
          <a:p>
            <a:pPr/>
            <a:r>
              <a:t>So it gave Equal Rights in the workplace  to African Americans.</a:t>
            </a:r>
          </a:p>
          <a:p>
            <a:pPr/>
            <a:r>
              <a:t>A congressman from Virginia, (we shouldn’t be proud of this) added a paragraph, a title, to the law, which said that there could be no job discrimination on the basis of sex.  This would give Equal Rights in the work place to women.  </a:t>
            </a:r>
          </a:p>
          <a:p>
            <a:pPr/>
            <a:r>
              <a:t>He expected that because he added women to the law, the law would be defeated.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Shape 348"/>
          <p:cNvSpPr/>
          <p:nvPr>
            <p:ph type="sldImg"/>
          </p:nvPr>
        </p:nvSpPr>
        <p:spPr>
          <a:prstGeom prst="rect">
            <a:avLst/>
          </a:prstGeom>
        </p:spPr>
        <p:txBody>
          <a:bodyPr/>
          <a:lstStyle/>
          <a:p>
            <a:pPr/>
          </a:p>
        </p:txBody>
      </p:sp>
      <p:sp>
        <p:nvSpPr>
          <p:cNvPr id="349" name="Shape 349"/>
          <p:cNvSpPr/>
          <p:nvPr>
            <p:ph type="body" sz="quarter" idx="1"/>
          </p:nvPr>
        </p:nvSpPr>
        <p:spPr>
          <a:prstGeom prst="rect">
            <a:avLst/>
          </a:prstGeom>
        </p:spPr>
        <p:txBody>
          <a:bodyPr/>
          <a:lstStyle/>
          <a:p>
            <a:pPr/>
            <a:r>
              <a:t>But he didn’t count on two women in Congress.  Martha Griffiths convinced the House of Representatives to leave the prohibition against women in.  Margaret Chase Smith insured that it happened in the Senate.  The law passed.  Even though at first it wasn’t enforced, it was in the books.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2" name="Shape 352"/>
          <p:cNvSpPr/>
          <p:nvPr>
            <p:ph type="sldImg"/>
          </p:nvPr>
        </p:nvSpPr>
        <p:spPr>
          <a:prstGeom prst="rect">
            <a:avLst/>
          </a:prstGeom>
        </p:spPr>
        <p:txBody>
          <a:bodyPr/>
          <a:lstStyle/>
          <a:p>
            <a:pPr/>
          </a:p>
        </p:txBody>
      </p:sp>
      <p:sp>
        <p:nvSpPr>
          <p:cNvPr id="353" name="Shape 353"/>
          <p:cNvSpPr/>
          <p:nvPr>
            <p:ph type="body" sz="quarter" idx="1"/>
          </p:nvPr>
        </p:nvSpPr>
        <p:spPr>
          <a:prstGeom prst="rect">
            <a:avLst/>
          </a:prstGeom>
        </p:spPr>
        <p:txBody>
          <a:bodyPr/>
          <a:lstStyle/>
          <a:p>
            <a:pPr/>
            <a:r>
              <a:t>The National Organization for Women was created in 1966.  Betty Friedan was chosen as its president.  Their main focus was on continuing the work of changing laws and publicizing the problems women faced.  They worked at a national level</a:t>
            </a:r>
          </a:p>
          <a:p>
            <a:pPr/>
            <a:r>
              <a:t>Flight attendants</a:t>
            </a:r>
          </a:p>
          <a:p>
            <a:pPr/>
            <a:r>
              <a:t>Adds in Newspapers</a:t>
            </a:r>
          </a:p>
          <a:p>
            <a:pPr/>
            <a:r>
              <a:t>Restaurants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a:p>
        </p:txBody>
      </p:sp>
      <p:sp>
        <p:nvSpPr>
          <p:cNvPr id="139" name="Shape 139"/>
          <p:cNvSpPr/>
          <p:nvPr>
            <p:ph type="body" sz="quarter" idx="1"/>
          </p:nvPr>
        </p:nvSpPr>
        <p:spPr>
          <a:prstGeom prst="rect">
            <a:avLst/>
          </a:prstGeom>
        </p:spPr>
        <p:txBody>
          <a:bodyPr/>
          <a:lstStyle/>
          <a:p>
            <a:pPr/>
            <a:r>
              <a:t>So What kind of rights did women have?</a:t>
            </a:r>
          </a:p>
          <a:p>
            <a:pPr/>
            <a:r>
              <a:t>They could wash, clean the house, take care of the babies, they could be teachers if they were unmarried.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6" name="Shape 356"/>
          <p:cNvSpPr/>
          <p:nvPr>
            <p:ph type="sldImg"/>
          </p:nvPr>
        </p:nvSpPr>
        <p:spPr>
          <a:prstGeom prst="rect">
            <a:avLst/>
          </a:prstGeom>
        </p:spPr>
        <p:txBody>
          <a:bodyPr/>
          <a:lstStyle/>
          <a:p>
            <a:pPr/>
          </a:p>
        </p:txBody>
      </p:sp>
      <p:sp>
        <p:nvSpPr>
          <p:cNvPr id="357" name="Shape 357"/>
          <p:cNvSpPr/>
          <p:nvPr>
            <p:ph type="body" sz="quarter" idx="1"/>
          </p:nvPr>
        </p:nvSpPr>
        <p:spPr>
          <a:prstGeom prst="rect">
            <a:avLst/>
          </a:prstGeom>
        </p:spPr>
        <p:txBody>
          <a:bodyPr/>
          <a:lstStyle/>
          <a:p>
            <a:pPr/>
            <a:r>
              <a:t>Smaller groups of women worked for change on a local basis</a:t>
            </a:r>
          </a:p>
          <a:p>
            <a:pPr/>
            <a:r>
              <a:t>Tended to be younger, not professional</a:t>
            </a:r>
          </a:p>
          <a:p>
            <a:pPr/>
            <a:r>
              <a:t>They met in small meetings in their towns</a:t>
            </a:r>
          </a:p>
          <a:p>
            <a:pPr/>
            <a:r>
              <a:t>Day care, rape, shared ideas, female health.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5" name="Shape 365"/>
          <p:cNvSpPr/>
          <p:nvPr>
            <p:ph type="sldImg"/>
          </p:nvPr>
        </p:nvSpPr>
        <p:spPr>
          <a:prstGeom prst="rect">
            <a:avLst/>
          </a:prstGeom>
        </p:spPr>
        <p:txBody>
          <a:bodyPr/>
          <a:lstStyle/>
          <a:p>
            <a:pPr/>
          </a:p>
        </p:txBody>
      </p:sp>
      <p:sp>
        <p:nvSpPr>
          <p:cNvPr id="366" name="Shape 366"/>
          <p:cNvSpPr/>
          <p:nvPr>
            <p:ph type="body" sz="quarter" idx="1"/>
          </p:nvPr>
        </p:nvSpPr>
        <p:spPr>
          <a:prstGeom prst="rect">
            <a:avLst/>
          </a:prstGeom>
        </p:spPr>
        <p:txBody>
          <a:bodyPr/>
          <a:lstStyle/>
          <a:p>
            <a:pPr/>
            <a:r>
              <a:t>The groups worked on their agendas, but sometimes they worked together.</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ph type="sldImg"/>
          </p:nvPr>
        </p:nvSpPr>
        <p:spPr>
          <a:prstGeom prst="rect">
            <a:avLst/>
          </a:prstGeom>
        </p:spPr>
        <p:txBody>
          <a:bodyPr/>
          <a:lstStyle/>
          <a:p>
            <a:pPr/>
          </a:p>
        </p:txBody>
      </p:sp>
      <p:sp>
        <p:nvSpPr>
          <p:cNvPr id="370" name="Shape 370"/>
          <p:cNvSpPr/>
          <p:nvPr>
            <p:ph type="body" sz="quarter" idx="1"/>
          </p:nvPr>
        </p:nvSpPr>
        <p:spPr>
          <a:prstGeom prst="rect">
            <a:avLst/>
          </a:prstGeom>
        </p:spPr>
        <p:txBody>
          <a:bodyPr/>
          <a:lstStyle/>
          <a:p>
            <a:pPr/>
            <a:r>
              <a:t>Slowly, slowly, things changed.  At first the laws were in the books, but they weren’t obeyed by the companies, but because of the Women’s Movement, eventually the laws had to be obeyed and women began to make strides.  </a:t>
            </a:r>
          </a:p>
          <a:p>
            <a:pPr/>
            <a:r>
              <a:t>AT&amp;T</a:t>
            </a:r>
          </a:p>
          <a:p>
            <a:pPr/>
            <a:r>
              <a:t>Women in Congress, Hilary Clinton, Madeleine Allbright, President of E-bay, HP</a:t>
            </a:r>
          </a:p>
          <a:p>
            <a:p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Shape 373"/>
          <p:cNvSpPr/>
          <p:nvPr>
            <p:ph type="sldImg"/>
          </p:nvPr>
        </p:nvSpPr>
        <p:spPr>
          <a:prstGeom prst="rect">
            <a:avLst/>
          </a:prstGeom>
        </p:spPr>
        <p:txBody>
          <a:bodyPr/>
          <a:lstStyle/>
          <a:p>
            <a:pPr/>
          </a:p>
        </p:txBody>
      </p:sp>
      <p:sp>
        <p:nvSpPr>
          <p:cNvPr id="374" name="Shape 374"/>
          <p:cNvSpPr/>
          <p:nvPr>
            <p:ph type="body" sz="quarter" idx="1"/>
          </p:nvPr>
        </p:nvSpPr>
        <p:spPr>
          <a:prstGeom prst="rect">
            <a:avLst/>
          </a:prstGeom>
        </p:spPr>
        <p:txBody>
          <a:bodyPr/>
          <a:lstStyle/>
          <a:p>
            <a:pPr/>
            <a:r>
              <a:t>I’ve been talking about EVERYONE, and EVERYONE’s attitude changed.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7" name="Shape 377"/>
          <p:cNvSpPr/>
          <p:nvPr>
            <p:ph type="sldImg"/>
          </p:nvPr>
        </p:nvSpPr>
        <p:spPr>
          <a:prstGeom prst="rect">
            <a:avLst/>
          </a:prstGeom>
        </p:spPr>
        <p:txBody>
          <a:bodyPr/>
          <a:lstStyle/>
          <a:p>
            <a:pPr/>
          </a:p>
        </p:txBody>
      </p:sp>
      <p:sp>
        <p:nvSpPr>
          <p:cNvPr id="378" name="Shape 378"/>
          <p:cNvSpPr/>
          <p:nvPr>
            <p:ph type="body" sz="quarter" idx="1"/>
          </p:nvPr>
        </p:nvSpPr>
        <p:spPr>
          <a:prstGeom prst="rect">
            <a:avLst/>
          </a:prstGeom>
        </p:spPr>
        <p:txBody>
          <a:bodyPr/>
          <a:lstStyle/>
          <a:p>
            <a:pPr/>
            <a:r>
              <a:t>Men became equal partners with women at home and in the work place</a:t>
            </a:r>
          </a:p>
          <a:p>
            <a:pPr/>
            <a:r>
              <a:t>In general it was better for both men and women.</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1" name="Shape 381"/>
          <p:cNvSpPr/>
          <p:nvPr>
            <p:ph type="sldImg"/>
          </p:nvPr>
        </p:nvSpPr>
        <p:spPr>
          <a:prstGeom prst="rect">
            <a:avLst/>
          </a:prstGeom>
        </p:spPr>
        <p:txBody>
          <a:bodyPr/>
          <a:lstStyle/>
          <a:p>
            <a:pPr/>
          </a:p>
        </p:txBody>
      </p:sp>
      <p:sp>
        <p:nvSpPr>
          <p:cNvPr id="382" name="Shape 382"/>
          <p:cNvSpPr/>
          <p:nvPr>
            <p:ph type="body" sz="quarter" idx="1"/>
          </p:nvPr>
        </p:nvSpPr>
        <p:spPr>
          <a:prstGeom prst="rect">
            <a:avLst/>
          </a:prstGeom>
        </p:spPr>
        <p:txBody>
          <a:bodyPr/>
          <a:lstStyle/>
          <a:p>
            <a:pPr/>
            <a:r>
              <a:t>The women who, since 1848, worked to achieve equal rights for women, have set the table for you, both boys and girls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 name="Shape 385"/>
          <p:cNvSpPr/>
          <p:nvPr>
            <p:ph type="sldImg"/>
          </p:nvPr>
        </p:nvSpPr>
        <p:spPr>
          <a:prstGeom prst="rect">
            <a:avLst/>
          </a:prstGeom>
        </p:spPr>
        <p:txBody>
          <a:bodyPr/>
          <a:lstStyle/>
          <a:p>
            <a:pPr/>
          </a:p>
        </p:txBody>
      </p:sp>
      <p:sp>
        <p:nvSpPr>
          <p:cNvPr id="386" name="Shape 386"/>
          <p:cNvSpPr/>
          <p:nvPr>
            <p:ph type="body" sz="quarter" idx="1"/>
          </p:nvPr>
        </p:nvSpPr>
        <p:spPr>
          <a:prstGeom prst="rect">
            <a:avLst/>
          </a:prstGeom>
        </p:spPr>
        <p:txBody>
          <a:bodyPr/>
          <a:lstStyle/>
          <a:p>
            <a:pPr/>
            <a:r>
              <a:t>I hope you women of the future will take advantage of every opportunity that you have.  </a:t>
            </a:r>
          </a:p>
          <a:p>
            <a:pPr/>
            <a:r>
              <a:t>And I hope you men of the future will be right beside them.  All as partners, not competitors.</a:t>
            </a:r>
          </a:p>
          <a:p>
            <a:pPr/>
            <a:r>
              <a:t>And I want you all to think about one more thing.  Remember when EVERYONE thought that women were emotional, and stupid, and unable to hold a job?  Can you think of that happening now to other groups of people?</a:t>
            </a:r>
          </a:p>
          <a:p>
            <a:pPr/>
            <a:r>
              <a:t>I hope that when you see that happening you’ll remember what happened to women and open up your minds and your hearts and accept is person as an individual and not judge them for being a member of a goup.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r>
              <a:t>If their husband died, they still couldn’t even inherit his property.  It would pass down to the son.  </a:t>
            </a:r>
          </a:p>
          <a:p>
            <a:pPr/>
            <a:r>
              <a:t>If not, they found some man who could manage it for her.</a:t>
            </a:r>
          </a:p>
          <a:p>
            <a:pPr/>
            <a:r>
              <a:t>Just like our Groks, women had to hand over all the money they made to their husband who could or could not give them any money back.</a:t>
            </a:r>
          </a:p>
          <a:p>
            <a:pPr/>
            <a:r>
              <a:t>You already know why they couldn’t vote.  But what that meant is that they couldn’t make laws to benefit women.</a:t>
            </a:r>
          </a:p>
          <a:p>
            <a:pPr/>
            <a:r>
              <a:t>The only persons who could make the laws were men who, in general, thought women were not intelligent and were not able to make rational decisions. </a:t>
            </a:r>
          </a:p>
          <a:p>
            <a:pPr/>
            <a:r>
              <a:t>This was a particularly terrible thing.  For instance, if a man was abusing a woman, she would be judged by men, not women.  They’d just say, get over it.  That’s the way men are.  Spouse abuse was not a crime.</a:t>
            </a:r>
          </a:p>
          <a:p>
            <a:pPr/>
            <a:r>
              <a:t>Women were supposed to have “asked for it” if they were raped.  </a:t>
            </a:r>
          </a:p>
          <a:p>
            <a:pPr/>
            <a:r>
              <a:t>They couldn’t get out of terrible marriages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p>
            <a:pPr/>
            <a:r>
              <a:t>But the world was changing.  </a:t>
            </a:r>
          </a:p>
          <a:p>
            <a:pPr/>
            <a:r>
              <a:t>Remember, the United States is only 25 years old when the 1700s ended.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a:p>
        </p:txBody>
      </p:sp>
      <p:sp>
        <p:nvSpPr>
          <p:cNvPr id="158" name="Shape 158"/>
          <p:cNvSpPr/>
          <p:nvPr>
            <p:ph type="body" sz="quarter" idx="1"/>
          </p:nvPr>
        </p:nvSpPr>
        <p:spPr>
          <a:prstGeom prst="rect">
            <a:avLst/>
          </a:prstGeom>
        </p:spPr>
        <p:txBody>
          <a:bodyPr/>
          <a:lstStyle/>
          <a:p>
            <a:pPr/>
            <a:r>
              <a:t>The industrial Revolution began in the early 1800s.  People left the farms and went to work in the cities.  Many women worked. The worked sewing, weaving, making hats, very menial, very poorly paid, but they were paid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r>
              <a:t>Women who worked to obtain freedom for African Americans, realized they weren’t free themselves.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2565400"/>
            <a:ext cx="10464800" cy="2540000"/>
          </a:xfrm>
          <a:prstGeom prst="rect">
            <a:avLst/>
          </a:prstGeom>
        </p:spPr>
        <p:txBody>
          <a:bodyPr anchor="b"/>
          <a:lstStyle/>
          <a:p>
            <a:pPr/>
            <a:r>
              <a:t>Title Text</a:t>
            </a:r>
          </a:p>
        </p:txBody>
      </p:sp>
      <p:sp>
        <p:nvSpPr>
          <p:cNvPr id="12" name="Shape 12"/>
          <p:cNvSpPr/>
          <p:nvPr>
            <p:ph type="body" sz="quarter" idx="1"/>
          </p:nvPr>
        </p:nvSpPr>
        <p:spPr>
          <a:xfrm>
            <a:off x="1270000" y="5207000"/>
            <a:ext cx="10464800" cy="14605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88" name="Shape 88"/>
          <p:cNvSpPr/>
          <p:nvPr>
            <p:ph type="pic" sz="quarter" idx="13"/>
          </p:nvPr>
        </p:nvSpPr>
        <p:spPr>
          <a:xfrm>
            <a:off x="7124700" y="3073400"/>
            <a:ext cx="4140200" cy="5486400"/>
          </a:xfrm>
          <a:prstGeom prst="rect">
            <a:avLst/>
          </a:prstGeom>
          <a:ln w="9525">
            <a:round/>
          </a:ln>
          <a:effectLst>
            <a:outerShdw sx="100000" sy="100000" kx="0" ky="0" algn="b" rotWithShape="0" blurRad="63500" dist="38100" dir="5400000">
              <a:srgbClr val="000000">
                <a:alpha val="75000"/>
              </a:srgbClr>
            </a:outerShdw>
          </a:effectLst>
        </p:spPr>
        <p:txBody>
          <a:bodyPr lIns="91439" tIns="45719" rIns="91439" bIns="45719" anchor="t"/>
          <a:lstStyle/>
          <a:p>
            <a:pPr/>
          </a:p>
        </p:txBody>
      </p:sp>
      <p:sp>
        <p:nvSpPr>
          <p:cNvPr id="89" name="Shape 89"/>
          <p:cNvSpPr/>
          <p:nvPr>
            <p:ph type="title"/>
          </p:nvPr>
        </p:nvSpPr>
        <p:spPr>
          <a:prstGeom prst="rect">
            <a:avLst/>
          </a:prstGeom>
        </p:spPr>
        <p:txBody>
          <a:bodyPr/>
          <a:lstStyle/>
          <a:p>
            <a:pPr/>
            <a:r>
              <a:t>Title Text</a:t>
            </a:r>
          </a:p>
        </p:txBody>
      </p:sp>
      <p:sp>
        <p:nvSpPr>
          <p:cNvPr id="90" name="Shape 90"/>
          <p:cNvSpPr/>
          <p:nvPr>
            <p:ph type="body" sz="half" idx="1"/>
          </p:nvPr>
        </p:nvSpPr>
        <p:spPr>
          <a:xfrm>
            <a:off x="1270000" y="2946400"/>
            <a:ext cx="51054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91" name="Shape 91"/>
          <p:cNvSpPr/>
          <p:nvPr>
            <p:ph type="sldNum" sz="quarter" idx="2"/>
          </p:nvPr>
        </p:nvSpPr>
        <p:spPr>
          <a:xfrm>
            <a:off x="6337301" y="9261331"/>
            <a:ext cx="329261" cy="390670"/>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p>
            <a:pPr/>
            <a:r>
              <a:t>Title Text</a:t>
            </a:r>
          </a:p>
        </p:txBody>
      </p:sp>
      <p:sp>
        <p:nvSpPr>
          <p:cNvPr id="99" name="Shape 99"/>
          <p:cNvSpPr/>
          <p:nvPr>
            <p:ph type="body" sz="half" idx="1"/>
          </p:nvPr>
        </p:nvSpPr>
        <p:spPr>
          <a:xfrm>
            <a:off x="1270000" y="2946400"/>
            <a:ext cx="51054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07" name="Shape 107"/>
          <p:cNvSpPr/>
          <p:nvPr>
            <p:ph type="title"/>
          </p:nvPr>
        </p:nvSpPr>
        <p:spPr>
          <a:prstGeom prst="rect">
            <a:avLst/>
          </a:prstGeom>
        </p:spPr>
        <p:txBody>
          <a:bodyPr/>
          <a:lstStyle/>
          <a:p>
            <a:pPr/>
            <a:r>
              <a:t>Title Text</a:t>
            </a:r>
          </a:p>
        </p:txBody>
      </p:sp>
      <p:sp>
        <p:nvSpPr>
          <p:cNvPr id="108" name="Shape 108"/>
          <p:cNvSpPr/>
          <p:nvPr>
            <p:ph type="body" sz="quarter" idx="1"/>
          </p:nvPr>
        </p:nvSpPr>
        <p:spPr>
          <a:xfrm>
            <a:off x="7607300" y="2946400"/>
            <a:ext cx="41275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109" name="Shape 10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1270000" y="2946400"/>
            <a:ext cx="10464800" cy="5740400"/>
          </a:xfrm>
          <a:prstGeom prst="rect">
            <a:avLst/>
          </a:prstGeom>
        </p:spPr>
        <p:txBody>
          <a:bodyPr/>
          <a:lstStyle>
            <a:lvl1pPr>
              <a:spcBef>
                <a:spcPts val="3000"/>
              </a:spcBef>
              <a:buBlip>
                <a:blip r:embed="rId2"/>
              </a:buBlip>
            </a:lvl1pPr>
            <a:lvl2pPr>
              <a:spcBef>
                <a:spcPts val="3000"/>
              </a:spcBef>
              <a:buBlip>
                <a:blip r:embed="rId2"/>
              </a:buBlip>
            </a:lvl2pPr>
            <a:lvl3pPr>
              <a:spcBef>
                <a:spcPts val="3000"/>
              </a:spcBef>
              <a:buBlip>
                <a:blip r:embed="rId2"/>
              </a:buBlip>
            </a:lvl3pPr>
            <a:lvl4pPr>
              <a:spcBef>
                <a:spcPts val="3000"/>
              </a:spcBef>
              <a:buBlip>
                <a:blip r:embed="rId2"/>
              </a:buBlip>
            </a:lvl4pPr>
            <a:lvl5pPr>
              <a:spcBef>
                <a:spcPts val="30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a:r>
              <a:t>Title Text</a:t>
            </a:r>
          </a:p>
        </p:txBody>
      </p:sp>
      <p:sp>
        <p:nvSpPr>
          <p:cNvPr id="30" name="Shape 30"/>
          <p:cNvSpPr/>
          <p:nvPr>
            <p:ph type="body" idx="1"/>
          </p:nvPr>
        </p:nvSpPr>
        <p:spPr>
          <a:xfrm>
            <a:off x="1270000" y="2946400"/>
            <a:ext cx="10464800" cy="5740400"/>
          </a:xfrm>
          <a:prstGeom prst="rect">
            <a:avLst/>
          </a:prstGeom>
        </p:spPr>
        <p:txBody>
          <a:bodyPr numCol="2" spcCol="523240" anchor="t"/>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8" name="Shape 38"/>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39" name="Shape 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6" name="Shape 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a:r>
              <a:t>Title Text</a:t>
            </a:r>
          </a:p>
        </p:txBody>
      </p:sp>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61" name="Shape 61"/>
          <p:cNvSpPr/>
          <p:nvPr>
            <p:ph type="title"/>
          </p:nvPr>
        </p:nvSpPr>
        <p:spPr>
          <a:xfrm>
            <a:off x="1270000" y="3606800"/>
            <a:ext cx="10464800" cy="2540000"/>
          </a:xfrm>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69" name="Shape 69"/>
          <p:cNvSpPr/>
          <p:nvPr>
            <p:ph type="pic" sz="quarter" idx="13"/>
          </p:nvPr>
        </p:nvSpPr>
        <p:spPr>
          <a:xfrm>
            <a:off x="3771900" y="2673350"/>
            <a:ext cx="5461000" cy="4127500"/>
          </a:xfrm>
          <a:prstGeom prst="rect">
            <a:avLst/>
          </a:prstGeom>
          <a:ln w="9525">
            <a:round/>
          </a:ln>
          <a:effectLst>
            <a:outerShdw sx="100000" sy="100000" kx="0" ky="0" algn="b" rotWithShape="0" blurRad="63500" dist="38100" dir="5400000">
              <a:srgbClr val="000000">
                <a:alpha val="75000"/>
              </a:srgbClr>
            </a:outerShdw>
          </a:effectLst>
        </p:spPr>
        <p:txBody>
          <a:bodyPr lIns="91439" tIns="45719" rIns="91439" bIns="45719" anchor="t"/>
          <a:lstStyle/>
          <a:p>
            <a:pPr/>
          </a:p>
        </p:txBody>
      </p:sp>
      <p:sp>
        <p:nvSpPr>
          <p:cNvPr id="70" name="Shape 70"/>
          <p:cNvSpPr/>
          <p:nvPr>
            <p:ph type="title"/>
          </p:nvPr>
        </p:nvSpPr>
        <p:spPr>
          <a:xfrm>
            <a:off x="1270000" y="7366000"/>
            <a:ext cx="10464800" cy="1828800"/>
          </a:xfrm>
          <a:prstGeom prst="rect">
            <a:avLst/>
          </a:prstGeom>
        </p:spPr>
        <p:txBody>
          <a:bodyPr/>
          <a:lstStyle/>
          <a:p>
            <a:pPr/>
            <a:r>
              <a:t>Title Text</a:t>
            </a:r>
          </a:p>
        </p:txBody>
      </p:sp>
      <p:sp>
        <p:nvSpPr>
          <p:cNvPr id="71" name="Shape 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78" name="Shape 78"/>
          <p:cNvSpPr/>
          <p:nvPr>
            <p:ph type="pic" sz="quarter" idx="13"/>
          </p:nvPr>
        </p:nvSpPr>
        <p:spPr>
          <a:xfrm>
            <a:off x="7124700" y="2133600"/>
            <a:ext cx="4140200" cy="5486400"/>
          </a:xfrm>
          <a:prstGeom prst="rect">
            <a:avLst/>
          </a:prstGeom>
          <a:ln w="9525">
            <a:round/>
          </a:ln>
          <a:effectLst>
            <a:outerShdw sx="100000" sy="100000" kx="0" ky="0" algn="b" rotWithShape="0" blurRad="63500" dist="38100" dir="5400000">
              <a:srgbClr val="000000">
                <a:alpha val="75000"/>
              </a:srgbClr>
            </a:outerShdw>
          </a:effectLst>
        </p:spPr>
        <p:txBody>
          <a:bodyPr lIns="91439" tIns="45719" rIns="91439" bIns="45719" anchor="t"/>
          <a:lstStyle/>
          <a:p>
            <a:pPr/>
          </a:p>
        </p:txBody>
      </p:sp>
      <p:sp>
        <p:nvSpPr>
          <p:cNvPr id="79" name="Shape 79"/>
          <p:cNvSpPr/>
          <p:nvPr>
            <p:ph type="title"/>
          </p:nvPr>
        </p:nvSpPr>
        <p:spPr>
          <a:xfrm>
            <a:off x="596900" y="1790700"/>
            <a:ext cx="6032500" cy="3048000"/>
          </a:xfrm>
          <a:prstGeom prst="rect">
            <a:avLst/>
          </a:prstGeom>
        </p:spPr>
        <p:txBody>
          <a:bodyPr anchor="b"/>
          <a:lstStyle>
            <a:lvl1pPr>
              <a:defRPr sz="6000"/>
            </a:lvl1pPr>
          </a:lstStyle>
          <a:p>
            <a:pPr/>
            <a:r>
              <a:t>Title Text</a:t>
            </a:r>
          </a:p>
        </p:txBody>
      </p:sp>
      <p:sp>
        <p:nvSpPr>
          <p:cNvPr id="80" name="Shape 80"/>
          <p:cNvSpPr/>
          <p:nvPr>
            <p:ph type="body" sz="quarter" idx="1"/>
          </p:nvPr>
        </p:nvSpPr>
        <p:spPr>
          <a:xfrm>
            <a:off x="596900" y="4940300"/>
            <a:ext cx="6032500" cy="30480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1" name="Shape 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hape 4"/>
          <p:cNvSpPr/>
          <p:nvPr>
            <p:ph type="sldNum" sz="quarter" idx="2"/>
          </p:nvPr>
        </p:nvSpPr>
        <p:spPr>
          <a:xfrm>
            <a:off x="6337300" y="9261331"/>
            <a:ext cx="329261" cy="390670"/>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1pPr>
      <a:lvl2pPr marL="0" marR="0" indent="2286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2pPr>
      <a:lvl3pPr marL="0" marR="0" indent="4572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3pPr>
      <a:lvl4pPr marL="0" marR="0" indent="6858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4pPr>
      <a:lvl5pPr marL="0" marR="0" indent="9144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9pPr>
    </p:titleStyle>
    <p:bodyStyle>
      <a:lvl1pPr marL="8936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1pPr>
      <a:lvl2pPr marL="14397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2pPr>
      <a:lvl3pPr marL="19731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3pPr>
      <a:lvl4pPr marL="25446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4pPr>
      <a:lvl5pPr marL="31288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5pPr>
      <a:lvl6pPr marL="18761901" marR="0" indent="-15713901"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6pPr>
      <a:lvl7pPr marL="19117501" marR="0" indent="-15713901"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7pPr>
      <a:lvl8pPr marL="19473101" marR="0" indent="-15713901"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8pPr>
      <a:lvl9pPr marL="19828701" marR="0" indent="-15713901"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1pPr>
      <a:lvl2pPr marL="0" marR="0" indent="2286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2pPr>
      <a:lvl3pPr marL="0" marR="0" indent="4572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3pPr>
      <a:lvl4pPr marL="0" marR="0" indent="6858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4pPr>
      <a:lvl5pPr marL="0" marR="0" indent="9144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5pPr>
      <a:lvl6pPr marL="0" marR="0" indent="11430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6pPr>
      <a:lvl7pPr marL="0" marR="0" indent="13716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7pPr>
      <a:lvl8pPr marL="0" marR="0" indent="16002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8pPr>
      <a:lvl9pPr marL="0" marR="0" indent="18288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tif"/><Relationship Id="rId4" Type="http://schemas.openxmlformats.org/officeDocument/2006/relationships/image" Target="../media/image5.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tif"/></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t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tif"/><Relationship Id="rId4" Type="http://schemas.openxmlformats.org/officeDocument/2006/relationships/image" Target="../media/image10.tif"/><Relationship Id="rId5" Type="http://schemas.openxmlformats.org/officeDocument/2006/relationships/image" Target="../media/image11.tif"/></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tif"/><Relationship Id="rId4" Type="http://schemas.openxmlformats.org/officeDocument/2006/relationships/image" Target="../media/image13.tif"/><Relationship Id="rId5" Type="http://schemas.openxmlformats.org/officeDocument/2006/relationships/image" Target="../media/image14.tif"/></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tif"/></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tif"/></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tif"/><Relationship Id="rId4" Type="http://schemas.openxmlformats.org/officeDocument/2006/relationships/image" Target="../media/image17.tif"/><Relationship Id="rId5" Type="http://schemas.openxmlformats.org/officeDocument/2006/relationships/image" Target="../media/image18.tif"/></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tif"/><Relationship Id="rId4" Type="http://schemas.openxmlformats.org/officeDocument/2006/relationships/image" Target="../media/image20.tif"/><Relationship Id="rId5" Type="http://schemas.openxmlformats.org/officeDocument/2006/relationships/image" Target="../media/image21.tif"/><Relationship Id="rId6" Type="http://schemas.openxmlformats.org/officeDocument/2006/relationships/image" Target="../media/image22.tif"/></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tif"/><Relationship Id="rId4" Type="http://schemas.openxmlformats.org/officeDocument/2006/relationships/image" Target="../media/image24.tif"/></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tif"/></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5.tif"/><Relationship Id="rId4" Type="http://schemas.openxmlformats.org/officeDocument/2006/relationships/image" Target="../media/image26.tif"/><Relationship Id="rId5" Type="http://schemas.openxmlformats.org/officeDocument/2006/relationships/image" Target="../media/image27.tif"/></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comments" Target="../comments/commen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ctrTitle"/>
          </p:nvPr>
        </p:nvSpPr>
        <p:spPr>
          <a:xfrm>
            <a:off x="6299200" y="736600"/>
            <a:ext cx="6362700" cy="6096000"/>
          </a:xfrm>
          <a:prstGeom prst="rect">
            <a:avLst/>
          </a:prstGeom>
        </p:spPr>
        <p:txBody>
          <a:bodyPr/>
          <a:lstStyle/>
          <a:p>
            <a:pPr>
              <a:defRPr sz="3000"/>
            </a:pPr>
            <a:r>
              <a:t>Was it really </a:t>
            </a:r>
          </a:p>
          <a:p>
            <a:pPr>
              <a:defRPr sz="3000"/>
            </a:pPr>
          </a:p>
          <a:p>
            <a:pPr>
              <a:defRPr sz="3000"/>
            </a:pPr>
            <a:r>
              <a:t>“We the People?”</a:t>
            </a:r>
          </a:p>
          <a:p>
            <a:pPr>
              <a:defRPr sz="3000"/>
            </a:pPr>
          </a:p>
          <a:p>
            <a:pPr>
              <a:defRPr sz="3000"/>
            </a:pPr>
            <a:r>
              <a:t>or</a:t>
            </a:r>
          </a:p>
          <a:p>
            <a:pPr>
              <a:defRPr sz="3000"/>
            </a:pPr>
          </a:p>
          <a:p>
            <a:pPr>
              <a:defRPr sz="3000"/>
            </a:pPr>
            <a:r>
              <a:t>“We The Men?”</a:t>
            </a:r>
          </a:p>
          <a:p>
            <a:pPr>
              <a:defRPr sz="3000"/>
            </a:pPr>
          </a:p>
          <a:p>
            <a:pPr>
              <a:defRPr sz="3000"/>
            </a:pPr>
            <a:r>
              <a:t>or </a:t>
            </a:r>
          </a:p>
          <a:p>
            <a:pPr>
              <a:defRPr sz="3000"/>
            </a:pPr>
          </a:p>
          <a:p>
            <a:pPr>
              <a:defRPr sz="3000"/>
            </a:pPr>
            <a:r>
              <a:t>“We the White Men?” </a:t>
            </a:r>
          </a:p>
        </p:txBody>
      </p:sp>
      <p:pic>
        <p:nvPicPr>
          <p:cNvPr id="119" name="droppedImage.tiff"/>
          <p:cNvPicPr>
            <a:picLocks noChangeAspect="1"/>
          </p:cNvPicPr>
          <p:nvPr/>
        </p:nvPicPr>
        <p:blipFill>
          <a:blip r:embed="rId3">
            <a:extLst/>
          </a:blip>
          <a:stretch>
            <a:fillRect/>
          </a:stretch>
        </p:blipFill>
        <p:spPr>
          <a:xfrm>
            <a:off x="876491" y="716102"/>
            <a:ext cx="5168901" cy="6510198"/>
          </a:xfrm>
          <a:prstGeom prst="rect">
            <a:avLst/>
          </a:prstGeom>
          <a:ln w="889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xfrm>
            <a:off x="1270000" y="203200"/>
            <a:ext cx="10464800" cy="8153400"/>
          </a:xfrm>
          <a:prstGeom prst="rect">
            <a:avLst/>
          </a:prstGeom>
        </p:spPr>
        <p:txBody>
          <a:bodyPr/>
          <a:lstStyle/>
          <a:p>
            <a:pPr/>
            <a:r>
              <a:t>The Largest </a:t>
            </a:r>
          </a:p>
          <a:p>
            <a:pPr/>
            <a:r>
              <a:t>Social Movement </a:t>
            </a:r>
          </a:p>
          <a:p>
            <a:pPr/>
            <a:r>
              <a:t>in the </a:t>
            </a:r>
          </a:p>
          <a:p>
            <a:pPr/>
            <a:r>
              <a:t>History </a:t>
            </a:r>
          </a:p>
          <a:p>
            <a:pPr/>
            <a:r>
              <a:t>of the </a:t>
            </a:r>
          </a:p>
          <a:p>
            <a:pPr/>
            <a:r>
              <a:t>United States</a:t>
            </a:r>
          </a:p>
        </p:txBody>
      </p:sp>
    </p:spTree>
  </p:cSld>
  <p:clrMapOvr>
    <a:masterClrMapping/>
  </p:clrMapOvr>
  <mc:AlternateContent xmlns:mc="http://schemas.openxmlformats.org/markup-compatibility/2006">
    <mc:Choice xmlns:p14="http://schemas.microsoft.com/office/powerpoint/2010/main" Requires="p14">
      <p:transition spd="slow" advClick="1" p14:dur="2000">
        <p:checker dir="horz"/>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xfrm>
            <a:off x="838200" y="5041900"/>
            <a:ext cx="10464800" cy="2540000"/>
          </a:xfrm>
          <a:prstGeom prst="rect">
            <a:avLst/>
          </a:prstGeom>
        </p:spPr>
        <p:txBody>
          <a:bodyPr/>
          <a:lstStyle/>
          <a:p>
            <a:pPr/>
            <a:r>
              <a:t>Fighting for Rights They Didn’t Have</a:t>
            </a:r>
          </a:p>
        </p:txBody>
      </p:sp>
      <p:sp>
        <p:nvSpPr>
          <p:cNvPr id="169" name="Shape 169"/>
          <p:cNvSpPr/>
          <p:nvPr/>
        </p:nvSpPr>
        <p:spPr>
          <a:xfrm>
            <a:off x="1676400" y="4483100"/>
            <a:ext cx="4470400" cy="67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vl1pPr>
          </a:lstStyle>
          <a:p>
            <a:pPr/>
            <a:r>
              <a:t>Lucretia Mott</a:t>
            </a:r>
          </a:p>
        </p:txBody>
      </p:sp>
      <p:pic>
        <p:nvPicPr>
          <p:cNvPr id="170" name="droppedImage.tiff"/>
          <p:cNvPicPr>
            <a:picLocks noChangeAspect="1"/>
          </p:cNvPicPr>
          <p:nvPr/>
        </p:nvPicPr>
        <p:blipFill>
          <a:blip r:embed="rId3">
            <a:extLst/>
          </a:blip>
          <a:stretch>
            <a:fillRect/>
          </a:stretch>
        </p:blipFill>
        <p:spPr>
          <a:xfrm>
            <a:off x="2400300" y="381000"/>
            <a:ext cx="2971903" cy="3670300"/>
          </a:xfrm>
          <a:prstGeom prst="rect">
            <a:avLst/>
          </a:prstGeom>
          <a:ln w="88900">
            <a:miter lim="400000"/>
          </a:ln>
        </p:spPr>
      </p:pic>
      <p:pic>
        <p:nvPicPr>
          <p:cNvPr id="171" name="droppedImage.tiff"/>
          <p:cNvPicPr>
            <a:picLocks noChangeAspect="1"/>
          </p:cNvPicPr>
          <p:nvPr/>
        </p:nvPicPr>
        <p:blipFill>
          <a:blip r:embed="rId4">
            <a:extLst/>
          </a:blip>
          <a:stretch>
            <a:fillRect/>
          </a:stretch>
        </p:blipFill>
        <p:spPr>
          <a:xfrm>
            <a:off x="7442200" y="381000"/>
            <a:ext cx="2857500" cy="3632200"/>
          </a:xfrm>
          <a:prstGeom prst="rect">
            <a:avLst/>
          </a:prstGeom>
          <a:ln w="88900">
            <a:miter lim="400000"/>
          </a:ln>
        </p:spPr>
      </p:pic>
      <p:sp>
        <p:nvSpPr>
          <p:cNvPr id="172" name="Shape 172"/>
          <p:cNvSpPr/>
          <p:nvPr/>
        </p:nvSpPr>
        <p:spPr>
          <a:xfrm>
            <a:off x="6105808" y="4495800"/>
            <a:ext cx="5067301" cy="67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vl1pPr>
          </a:lstStyle>
          <a:p>
            <a:pPr/>
            <a:r>
              <a:t>Elizabeth Cady Stanton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p:nvPr>
        </p:nvSpPr>
        <p:spPr>
          <a:xfrm>
            <a:off x="1270000" y="203200"/>
            <a:ext cx="10464800" cy="8534400"/>
          </a:xfrm>
          <a:prstGeom prst="rect">
            <a:avLst/>
          </a:prstGeom>
        </p:spPr>
        <p:txBody>
          <a:bodyPr/>
          <a:lstStyle/>
          <a:p>
            <a:pPr>
              <a:defRPr sz="6400"/>
            </a:pPr>
          </a:p>
          <a:p>
            <a:pPr>
              <a:defRPr sz="6400"/>
            </a:pPr>
            <a:r>
              <a:t>1848 Seneca Falls Convention</a:t>
            </a:r>
          </a:p>
          <a:p>
            <a:pPr>
              <a:defRPr sz="6400"/>
            </a:pP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xfrm>
            <a:off x="1346200" y="2349500"/>
            <a:ext cx="10464800" cy="2540000"/>
          </a:xfrm>
          <a:prstGeom prst="rect">
            <a:avLst/>
          </a:prstGeom>
        </p:spPr>
        <p:txBody>
          <a:bodyPr/>
          <a:lstStyle/>
          <a:p>
            <a:pPr>
              <a:defRPr sz="3600">
                <a:latin typeface="Kokonor"/>
                <a:ea typeface="Kokonor"/>
                <a:cs typeface="Kokonor"/>
                <a:sym typeface="Kokonor"/>
              </a:defRPr>
            </a:pPr>
            <a:r>
              <a:t>We hold these truths to be self-evident that all men </a:t>
            </a:r>
            <a:r>
              <a:t>AND WOMEN</a:t>
            </a:r>
          </a:p>
          <a:p>
            <a:pPr>
              <a:defRPr sz="3600">
                <a:latin typeface="Kokonor"/>
                <a:ea typeface="Kokonor"/>
                <a:cs typeface="Kokonor"/>
                <a:sym typeface="Kokonor"/>
              </a:defRPr>
            </a:pPr>
            <a:r>
              <a:t>are created equal</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6" grpId="1" accel="50000" decel="50000" fill="hold">
                                  <p:stCondLst>
                                    <p:cond delay="0"/>
                                  </p:stCondLst>
                                  <p:childTnLst>
                                    <p:animScale>
                                      <p:cBhvr>
                                        <p:cTn id="6" dur="1000" fill="hold"/>
                                        <p:tgtEl>
                                          <p:spTgt spid="180"/>
                                        </p:tgtEl>
                                      </p:cBhvr>
                                      <p:by x="126923" y="126923"/>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0"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xfrm>
            <a:off x="1397000" y="1308100"/>
            <a:ext cx="10464800" cy="6731000"/>
          </a:xfrm>
          <a:prstGeom prst="rect">
            <a:avLst/>
          </a:prstGeom>
        </p:spPr>
        <p:txBody>
          <a:bodyPr/>
          <a:lstStyle/>
          <a:p>
            <a:pPr>
              <a:defRPr sz="9600"/>
            </a:pPr>
            <a:r>
              <a:t>72 Years</a:t>
            </a:r>
          </a:p>
          <a:p>
            <a:pPr>
              <a:defRPr sz="9600"/>
            </a:pPr>
            <a:r>
              <a:t>to</a:t>
            </a:r>
          </a:p>
          <a:p>
            <a:pPr>
              <a:defRPr sz="9600"/>
            </a:pPr>
            <a:r>
              <a:t>Women’s Suffrage</a:t>
            </a:r>
          </a:p>
          <a:p>
            <a:pPr>
              <a:defRPr sz="9600"/>
            </a:pPr>
            <a:r>
              <a:t>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title"/>
          </p:nvPr>
        </p:nvSpPr>
        <p:spPr>
          <a:xfrm>
            <a:off x="1181100" y="2959100"/>
            <a:ext cx="10464800" cy="2540000"/>
          </a:xfrm>
          <a:prstGeom prst="rect">
            <a:avLst/>
          </a:prstGeom>
        </p:spPr>
        <p:txBody>
          <a:bodyPr/>
          <a:lstStyle/>
          <a:p>
            <a:pPr/>
            <a:r>
              <a:t>How do You Change “EVERYONE’S” Mind?</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p:nvPr>
        </p:nvSpPr>
        <p:spPr>
          <a:xfrm>
            <a:off x="1168400" y="2082800"/>
            <a:ext cx="10464800" cy="2540000"/>
          </a:xfrm>
          <a:prstGeom prst="rect">
            <a:avLst/>
          </a:prstGeom>
        </p:spPr>
        <p:txBody>
          <a:bodyPr/>
          <a:lstStyle/>
          <a:p>
            <a:pPr/>
            <a:r>
              <a:t>We Need </a:t>
            </a:r>
          </a:p>
        </p:txBody>
      </p:sp>
      <p:sp>
        <p:nvSpPr>
          <p:cNvPr id="193" name="Shape 193"/>
          <p:cNvSpPr/>
          <p:nvPr/>
        </p:nvSpPr>
        <p:spPr>
          <a:xfrm>
            <a:off x="2289958" y="4526974"/>
            <a:ext cx="8460095" cy="241415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400"/>
            </a:lvl1pPr>
          </a:lstStyle>
          <a:p>
            <a:pPr/>
            <a:r>
              <a:t>Publicity!!!</a:t>
            </a:r>
          </a:p>
        </p:txBody>
      </p:sp>
    </p:spTree>
  </p:cSld>
  <p:clrMapOvr>
    <a:masterClrMapping/>
  </p:clrMapOvr>
  <mc:AlternateContent xmlns:mc="http://schemas.openxmlformats.org/markup-compatibility/2006">
    <mc:Choice xmlns:p14="http://schemas.microsoft.com/office/powerpoint/2010/main" Requires="p14">
      <p:transition spd="slow" advClick="1" p14:dur="20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6" grpId="1" accel="50000" decel="50000" fill="hold">
                                  <p:stCondLst>
                                    <p:cond delay="0"/>
                                  </p:stCondLst>
                                  <p:childTnLst>
                                    <p:animScale>
                                      <p:cBhvr>
                                        <p:cTn id="6" dur="1000" fill="hold"/>
                                        <p:tgtEl>
                                          <p:spTgt spid="193"/>
                                        </p:tgtEl>
                                      </p:cBhvr>
                                      <p:by x="150000" y="150000"/>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p:nvPr>
        </p:nvSpPr>
        <p:spPr>
          <a:xfrm>
            <a:off x="1346200" y="6184900"/>
            <a:ext cx="10464800" cy="3048000"/>
          </a:xfrm>
          <a:prstGeom prst="rect">
            <a:avLst/>
          </a:prstGeom>
        </p:spPr>
        <p:txBody>
          <a:bodyPr/>
          <a:lstStyle/>
          <a:p>
            <a:pPr>
              <a:defRPr sz="6400"/>
            </a:pPr>
            <a:r>
              <a:t>First Woman </a:t>
            </a:r>
          </a:p>
          <a:p>
            <a:pPr>
              <a:defRPr sz="6400"/>
            </a:pPr>
            <a:r>
              <a:t>to Vote for President</a:t>
            </a:r>
          </a:p>
          <a:p>
            <a:pPr>
              <a:defRPr sz="6400"/>
            </a:pPr>
            <a:r>
              <a:t>1872</a:t>
            </a:r>
          </a:p>
        </p:txBody>
      </p:sp>
      <p:pic>
        <p:nvPicPr>
          <p:cNvPr id="198" name="droppedImage.tiff"/>
          <p:cNvPicPr>
            <a:picLocks noChangeAspect="1"/>
          </p:cNvPicPr>
          <p:nvPr/>
        </p:nvPicPr>
        <p:blipFill>
          <a:blip r:embed="rId3">
            <a:extLst/>
          </a:blip>
          <a:stretch>
            <a:fillRect/>
          </a:stretch>
        </p:blipFill>
        <p:spPr>
          <a:xfrm>
            <a:off x="4419600" y="495300"/>
            <a:ext cx="5613400" cy="4210050"/>
          </a:xfrm>
          <a:prstGeom prst="rect">
            <a:avLst/>
          </a:prstGeom>
          <a:ln w="88900">
            <a:miter lim="400000"/>
          </a:ln>
        </p:spPr>
      </p:pic>
      <p:sp>
        <p:nvSpPr>
          <p:cNvPr id="199" name="Shape 199"/>
          <p:cNvSpPr/>
          <p:nvPr/>
        </p:nvSpPr>
        <p:spPr>
          <a:xfrm>
            <a:off x="5061854" y="5051786"/>
            <a:ext cx="4237100"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Susan B. Anthony</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xfrm>
            <a:off x="1409700" y="6438900"/>
            <a:ext cx="10464800" cy="2540000"/>
          </a:xfrm>
          <a:prstGeom prst="rect">
            <a:avLst/>
          </a:prstGeom>
        </p:spPr>
        <p:txBody>
          <a:bodyPr/>
          <a:lstStyle>
            <a:lvl1pPr>
              <a:defRPr sz="4800"/>
            </a:lvl1pPr>
          </a:lstStyle>
          <a:p>
            <a:pPr/>
            <a:r>
              <a:t>Lucy Burns Protested</a:t>
            </a:r>
          </a:p>
        </p:txBody>
      </p:sp>
      <p:pic>
        <p:nvPicPr>
          <p:cNvPr id="204" name="droppedImage.tiff"/>
          <p:cNvPicPr>
            <a:picLocks noChangeAspect="1"/>
          </p:cNvPicPr>
          <p:nvPr/>
        </p:nvPicPr>
        <p:blipFill>
          <a:blip r:embed="rId3">
            <a:extLst/>
          </a:blip>
          <a:stretch>
            <a:fillRect/>
          </a:stretch>
        </p:blipFill>
        <p:spPr>
          <a:xfrm>
            <a:off x="4787900" y="381000"/>
            <a:ext cx="3873500" cy="4406900"/>
          </a:xfrm>
          <a:prstGeom prst="rect">
            <a:avLst/>
          </a:prstGeom>
          <a:ln w="889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8" name="droppedImage.tiff"/>
          <p:cNvPicPr>
            <a:picLocks noChangeAspect="1"/>
          </p:cNvPicPr>
          <p:nvPr/>
        </p:nvPicPr>
        <p:blipFill>
          <a:blip r:embed="rId3">
            <a:extLst/>
          </a:blip>
          <a:stretch>
            <a:fillRect/>
          </a:stretch>
        </p:blipFill>
        <p:spPr>
          <a:xfrm>
            <a:off x="3302000" y="647700"/>
            <a:ext cx="5653405" cy="7797800"/>
          </a:xfrm>
          <a:prstGeom prst="rect">
            <a:avLst/>
          </a:prstGeom>
          <a:ln w="889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xfrm>
            <a:off x="1333500" y="2844800"/>
            <a:ext cx="10464800" cy="2540000"/>
          </a:xfrm>
          <a:prstGeom prst="rect">
            <a:avLst/>
          </a:prstGeom>
        </p:spPr>
        <p:txBody>
          <a:bodyPr/>
          <a:lstStyle/>
          <a:p>
            <a:pPr/>
            <a:r>
              <a:t>It Was Free Persons</a:t>
            </a:r>
          </a:p>
        </p:txBody>
      </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p:nvPr>
        </p:nvSpPr>
        <p:spPr>
          <a:xfrm>
            <a:off x="1282700" y="1638300"/>
            <a:ext cx="10464800" cy="2882900"/>
          </a:xfrm>
          <a:prstGeom prst="rect">
            <a:avLst/>
          </a:prstGeom>
        </p:spPr>
        <p:txBody>
          <a:bodyPr/>
          <a:lstStyle/>
          <a:p>
            <a:pPr/>
            <a:r>
              <a:t>Protests</a:t>
            </a:r>
          </a:p>
        </p:txBody>
      </p:sp>
      <p:sp>
        <p:nvSpPr>
          <p:cNvPr id="213" name="Shape 213"/>
          <p:cNvSpPr/>
          <p:nvPr/>
        </p:nvSpPr>
        <p:spPr>
          <a:xfrm>
            <a:off x="3441221" y="5651212"/>
            <a:ext cx="6132165" cy="12578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Force Feedings</a:t>
            </a:r>
          </a:p>
        </p:txBody>
      </p:sp>
    </p:spTree>
  </p:cSld>
  <p:clrMapOvr>
    <a:masterClrMapping/>
  </p:clrMapOvr>
  <mc:AlternateContent xmlns:mc="http://schemas.openxmlformats.org/markup-compatibility/2006">
    <mc:Choice xmlns:p14="http://schemas.microsoft.com/office/powerpoint/2010/main" Requires="p14">
      <p:transition spd="med" advClick="1" p14:dur="1000">
        <p:push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8" grpId="1" accel="50000" decel="50000" fill="hold">
                                  <p:stCondLst>
                                    <p:cond delay="0"/>
                                  </p:stCondLst>
                                  <p:childTnLst>
                                    <p:animRot by="21600000">
                                      <p:cBhvr>
                                        <p:cTn id="6" dur="1000" fill="hold"/>
                                        <p:tgtEl>
                                          <p:spTgt spid="21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Class="emph" nodeType="clickEffect" presetSubtype="0" presetID="8" grpId="2" accel="50000" decel="50000" fill="hold">
                                  <p:stCondLst>
                                    <p:cond delay="0"/>
                                  </p:stCondLst>
                                  <p:childTnLst>
                                    <p:animRot by="21600000">
                                      <p:cBhvr>
                                        <p:cTn id="10" dur="1000" fill="hold"/>
                                        <p:tgtEl>
                                          <p:spTgt spid="213"/>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2"/>
      <p:bldP build="whole" bldLvl="1" animBg="1" rev="0" advAuto="0" spid="212"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7" name="droppedImage.tiff"/>
          <p:cNvPicPr>
            <a:picLocks noChangeAspect="1"/>
          </p:cNvPicPr>
          <p:nvPr/>
        </p:nvPicPr>
        <p:blipFill>
          <a:blip r:embed="rId3">
            <a:extLst/>
          </a:blip>
          <a:stretch>
            <a:fillRect/>
          </a:stretch>
        </p:blipFill>
        <p:spPr>
          <a:xfrm>
            <a:off x="8610600" y="5346700"/>
            <a:ext cx="3060701" cy="2861755"/>
          </a:xfrm>
          <a:prstGeom prst="rect">
            <a:avLst/>
          </a:prstGeom>
          <a:ln w="88900">
            <a:miter lim="400000"/>
          </a:ln>
        </p:spPr>
      </p:pic>
      <p:pic>
        <p:nvPicPr>
          <p:cNvPr id="218" name="droppedImage.tiff"/>
          <p:cNvPicPr>
            <a:picLocks noChangeAspect="1"/>
          </p:cNvPicPr>
          <p:nvPr/>
        </p:nvPicPr>
        <p:blipFill>
          <a:blip r:embed="rId4">
            <a:extLst/>
          </a:blip>
          <a:stretch>
            <a:fillRect/>
          </a:stretch>
        </p:blipFill>
        <p:spPr>
          <a:xfrm>
            <a:off x="698500" y="1892300"/>
            <a:ext cx="6540500" cy="6299200"/>
          </a:xfrm>
          <a:prstGeom prst="rect">
            <a:avLst/>
          </a:prstGeom>
          <a:ln w="88900">
            <a:miter lim="400000"/>
          </a:ln>
        </p:spPr>
      </p:pic>
      <p:pic>
        <p:nvPicPr>
          <p:cNvPr id="219" name="droppedImage.tiff"/>
          <p:cNvPicPr>
            <a:picLocks noChangeAspect="1"/>
          </p:cNvPicPr>
          <p:nvPr/>
        </p:nvPicPr>
        <p:blipFill>
          <a:blip r:embed="rId5">
            <a:extLst/>
          </a:blip>
          <a:stretch>
            <a:fillRect/>
          </a:stretch>
        </p:blipFill>
        <p:spPr>
          <a:xfrm>
            <a:off x="6908800" y="393700"/>
            <a:ext cx="5715000" cy="4127500"/>
          </a:xfrm>
          <a:prstGeom prst="rect">
            <a:avLst/>
          </a:prstGeom>
          <a:ln w="889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p:nvPr>
        </p:nvSpPr>
        <p:spPr>
          <a:xfrm>
            <a:off x="1079500" y="-254000"/>
            <a:ext cx="10464800" cy="2540000"/>
          </a:xfrm>
          <a:prstGeom prst="rect">
            <a:avLst/>
          </a:prstGeom>
        </p:spPr>
        <p:txBody>
          <a:bodyPr/>
          <a:lstStyle/>
          <a:p>
            <a:pPr/>
            <a:r>
              <a:t>World War I</a:t>
            </a:r>
          </a:p>
        </p:txBody>
      </p:sp>
      <p:pic>
        <p:nvPicPr>
          <p:cNvPr id="224" name="droppedImage.tiff"/>
          <p:cNvPicPr>
            <a:picLocks noChangeAspect="1"/>
          </p:cNvPicPr>
          <p:nvPr/>
        </p:nvPicPr>
        <p:blipFill>
          <a:blip r:embed="rId3">
            <a:extLst/>
          </a:blip>
          <a:stretch>
            <a:fillRect/>
          </a:stretch>
        </p:blipFill>
        <p:spPr>
          <a:xfrm>
            <a:off x="283661" y="2600272"/>
            <a:ext cx="6408194" cy="4953001"/>
          </a:xfrm>
          <a:prstGeom prst="rect">
            <a:avLst/>
          </a:prstGeom>
          <a:ln w="88900">
            <a:miter lim="400000"/>
          </a:ln>
        </p:spPr>
      </p:pic>
      <p:pic>
        <p:nvPicPr>
          <p:cNvPr id="225" name="droppedImage.tiff"/>
          <p:cNvPicPr>
            <a:picLocks noChangeAspect="1"/>
          </p:cNvPicPr>
          <p:nvPr/>
        </p:nvPicPr>
        <p:blipFill>
          <a:blip r:embed="rId4">
            <a:extLst/>
          </a:blip>
          <a:stretch>
            <a:fillRect/>
          </a:stretch>
        </p:blipFill>
        <p:spPr>
          <a:xfrm>
            <a:off x="5981700" y="6413500"/>
            <a:ext cx="4909795" cy="3175000"/>
          </a:xfrm>
          <a:prstGeom prst="rect">
            <a:avLst/>
          </a:prstGeom>
          <a:ln w="88900">
            <a:miter lim="400000"/>
          </a:ln>
        </p:spPr>
      </p:pic>
      <p:pic>
        <p:nvPicPr>
          <p:cNvPr id="226" name="droppedImage.tiff"/>
          <p:cNvPicPr>
            <a:picLocks noChangeAspect="1"/>
          </p:cNvPicPr>
          <p:nvPr/>
        </p:nvPicPr>
        <p:blipFill>
          <a:blip r:embed="rId5">
            <a:extLst/>
          </a:blip>
          <a:stretch>
            <a:fillRect/>
          </a:stretch>
        </p:blipFill>
        <p:spPr>
          <a:xfrm>
            <a:off x="6086230" y="1562100"/>
            <a:ext cx="6175132" cy="3822700"/>
          </a:xfrm>
          <a:prstGeom prst="rect">
            <a:avLst/>
          </a:prstGeom>
          <a:ln w="889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switch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p:nvPr>
        </p:nvSpPr>
        <p:spPr>
          <a:xfrm>
            <a:off x="1574800" y="0"/>
            <a:ext cx="10464800" cy="4470400"/>
          </a:xfrm>
          <a:prstGeom prst="rect">
            <a:avLst/>
          </a:prstGeom>
        </p:spPr>
        <p:txBody>
          <a:bodyPr/>
          <a:lstStyle/>
          <a:p>
            <a:pPr>
              <a:defRPr sz="4800"/>
            </a:pPr>
            <a:r>
              <a:t> August 26, 1920</a:t>
            </a:r>
          </a:p>
          <a:p>
            <a:pPr>
              <a:defRPr sz="4800"/>
            </a:pPr>
            <a:r>
              <a:t>19th Ammendment Ratified</a:t>
            </a:r>
          </a:p>
          <a:p>
            <a:pPr>
              <a:defRPr sz="4800"/>
            </a:pPr>
            <a:r>
              <a:t>Women’s Suffrage</a:t>
            </a:r>
          </a:p>
        </p:txBody>
      </p:sp>
      <p:pic>
        <p:nvPicPr>
          <p:cNvPr id="231" name="droppedImage.tiff"/>
          <p:cNvPicPr>
            <a:picLocks noChangeAspect="1"/>
          </p:cNvPicPr>
          <p:nvPr/>
        </p:nvPicPr>
        <p:blipFill>
          <a:blip r:embed="rId3">
            <a:extLst/>
          </a:blip>
          <a:stretch>
            <a:fillRect/>
          </a:stretch>
        </p:blipFill>
        <p:spPr>
          <a:xfrm>
            <a:off x="2933700" y="3695700"/>
            <a:ext cx="7683500" cy="5232400"/>
          </a:xfrm>
          <a:prstGeom prst="rect">
            <a:avLst/>
          </a:prstGeom>
          <a:ln w="889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switch dir="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title"/>
          </p:nvPr>
        </p:nvSpPr>
        <p:spPr>
          <a:xfrm>
            <a:off x="1422400" y="2933700"/>
            <a:ext cx="10464800" cy="2540000"/>
          </a:xfrm>
          <a:prstGeom prst="rect">
            <a:avLst/>
          </a:prstGeom>
        </p:spPr>
        <p:txBody>
          <a:bodyPr/>
          <a:lstStyle/>
          <a:p>
            <a:pPr/>
            <a:r>
              <a:t>We Have the Vote,</a:t>
            </a:r>
          </a:p>
          <a:p>
            <a:pPr/>
            <a:r>
              <a:t> Now What?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nvSpPr>
        <p:spPr>
          <a:xfrm>
            <a:off x="1555840" y="4480286"/>
            <a:ext cx="9902928"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7"/>
                                        </p:tgtEl>
                                        <p:attrNameLst>
                                          <p:attrName>style.visibility</p:attrName>
                                        </p:attrNameLst>
                                      </p:cBhvr>
                                      <p:to>
                                        <p:strVal val="visible"/>
                                      </p:to>
                                    </p:set>
                                    <p:animEffect filter="fade" transition="in">
                                      <p:cBhvr>
                                        <p:cTn id="7" dur="3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7"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nvSpPr>
        <p:spPr>
          <a:xfrm>
            <a:off x="-1447" y="3657312"/>
            <a:ext cx="12966701" cy="24262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200"/>
            </a:lvl1pPr>
          </a:lstStyle>
          <a:p>
            <a:pPr/>
            <a:r>
              <a:t>  Who’s Going to Change the Laws?</a:t>
            </a:r>
          </a:p>
        </p:txBody>
      </p:sp>
    </p:spTree>
  </p:cSld>
  <p:clrMapOvr>
    <a:masterClrMapping/>
  </p:clrMapOvr>
  <mc:AlternateContent xmlns:mc="http://schemas.openxmlformats.org/markup-compatibility/2006">
    <mc:Choice xmlns:p14="http://schemas.microsoft.com/office/powerpoint/2010/main" Requires="p14">
      <p:transition spd="slow" advClick="1" p14:dur="1500">
        <p14:switch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19" grpId="1" fill="hold">
                                  <p:stCondLst>
                                    <p:cond delay="0"/>
                                  </p:stCondLst>
                                  <p:iterate type="lt" backwards="0">
                                    <p:tmAbs val="0"/>
                                  </p:iterate>
                                  <p:childTnLst>
                                    <p:set>
                                      <p:cBhvr>
                                        <p:cTn id="6" fill="hold"/>
                                        <p:tgtEl>
                                          <p:spTgt spid="241"/>
                                        </p:tgtEl>
                                        <p:attrNameLst>
                                          <p:attrName>style.visibility</p:attrName>
                                        </p:attrNameLst>
                                      </p:cBhvr>
                                      <p:to>
                                        <p:strVal val="visible"/>
                                      </p:to>
                                    </p:set>
                                    <p:anim calcmode="lin" valueType="num">
                                      <p:cBhvr>
                                        <p:cTn id="7" dur="1000" fill="hold"/>
                                        <p:tgtEl>
                                          <p:spTgt spid="241"/>
                                        </p:tgtEl>
                                        <p:attrNameLst>
                                          <p:attrName>ppt_w</p:attrName>
                                        </p:attrNameLst>
                                      </p:cBhvr>
                                      <p:tavLst>
                                        <p:tav tm="0" fmla="#ppt_w*sin(2.5*pi*$)">
                                          <p:val>
                                            <p:fltVal val="0"/>
                                          </p:val>
                                        </p:tav>
                                        <p:tav tm="100000">
                                          <p:val>
                                            <p:fltVal val="1"/>
                                          </p:val>
                                        </p:tav>
                                      </p:tavLst>
                                    </p:anim>
                                    <p:anim calcmode="lin" valueType="num">
                                      <p:cBhvr>
                                        <p:cTn id="8" dur="1000" fill="hold"/>
                                        <p:tgtEl>
                                          <p:spTgt spid="2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1"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nvSpPr>
        <p:spPr>
          <a:xfrm>
            <a:off x="2620564" y="4038600"/>
            <a:ext cx="7671994" cy="1638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lvl1pPr>
          </a:lstStyle>
          <a:p>
            <a:pPr/>
            <a:r>
              <a:t>The Flappers?</a:t>
            </a:r>
          </a:p>
        </p:txBody>
      </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title"/>
          </p:nvPr>
        </p:nvSpPr>
        <p:spPr>
          <a:xfrm>
            <a:off x="1282700" y="2654300"/>
            <a:ext cx="10464800" cy="2540000"/>
          </a:xfrm>
          <a:prstGeom prst="rect">
            <a:avLst/>
          </a:prstGeom>
        </p:spPr>
        <p:txBody>
          <a:bodyPr/>
          <a:lstStyle>
            <a:lvl1pPr>
              <a:defRPr sz="9600"/>
            </a:lvl1pPr>
          </a:lstStyle>
          <a:p>
            <a:pPr/>
            <a:r>
              <a:t>Small Gains</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ph type="title"/>
          </p:nvPr>
        </p:nvSpPr>
        <p:spPr>
          <a:xfrm>
            <a:off x="1257300" y="2324100"/>
            <a:ext cx="10464800" cy="2540000"/>
          </a:xfrm>
          <a:prstGeom prst="rect">
            <a:avLst/>
          </a:prstGeom>
        </p:spPr>
        <p:txBody>
          <a:bodyPr/>
          <a:lstStyle/>
          <a:p>
            <a:pPr/>
            <a:r>
              <a:t>But the World Changed</a:t>
            </a:r>
          </a:p>
        </p:txBody>
      </p:sp>
      <p:sp>
        <p:nvSpPr>
          <p:cNvPr id="254" name="Shape 254"/>
          <p:cNvSpPr/>
          <p:nvPr/>
        </p:nvSpPr>
        <p:spPr>
          <a:xfrm>
            <a:off x="5459203" y="5434638"/>
            <a:ext cx="2121603" cy="11322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400"/>
            </a:lvl1pPr>
          </a:lstStyle>
          <a:p>
            <a:pPr/>
            <a:r>
              <a:t>Again</a:t>
            </a:r>
          </a:p>
        </p:txBody>
      </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6" grpId="1" fill="hold">
                                  <p:stCondLst>
                                    <p:cond delay="0"/>
                                  </p:stCondLst>
                                  <p:iterate type="lt" backwards="0">
                                    <p:tmAbs val="0"/>
                                  </p:iterate>
                                  <p:childTnLst>
                                    <p:set>
                                      <p:cBhvr>
                                        <p:cTn id="6" fill="hold"/>
                                        <p:tgtEl>
                                          <p:spTgt spid="254"/>
                                        </p:tgtEl>
                                        <p:attrNameLst>
                                          <p:attrName>style.visibility</p:attrName>
                                        </p:attrNameLst>
                                      </p:cBhvr>
                                      <p:to>
                                        <p:strVal val="visible"/>
                                      </p:to>
                                    </p:set>
                                    <p:animEffect filter="wipe(down)" transition="in">
                                      <p:cBhvr>
                                        <p:cTn id="7" dur="870">
                                          <p:stCondLst>
                                            <p:cond delay="0"/>
                                          </p:stCondLst>
                                        </p:cTn>
                                        <p:tgtEl>
                                          <p:spTgt spid="254"/>
                                        </p:tgtEl>
                                      </p:cBhvr>
                                    </p:animEffect>
                                    <p:anim calcmode="lin" valueType="num">
                                      <p:cBhvr>
                                        <p:cTn id="8" dur="2733" fill="hold" tmFilter="0,0; 0.14,0.36; 0.43,0.73; 0.71,0.91; 1.0,1.0">
                                          <p:stCondLst>
                                            <p:cond delay="0"/>
                                          </p:stCondLst>
                                        </p:cTn>
                                        <p:tgtEl>
                                          <p:spTgt spid="254"/>
                                        </p:tgtEl>
                                        <p:attrNameLst>
                                          <p:attrName>ppt_x</p:attrName>
                                        </p:attrNameLst>
                                      </p:cBhvr>
                                      <p:tavLst>
                                        <p:tav tm="0">
                                          <p:val>
                                            <p:strVal val="#ppt_x-0.25"/>
                                          </p:val>
                                        </p:tav>
                                        <p:tav tm="100000">
                                          <p:val>
                                            <p:strVal val="#ppt_x"/>
                                          </p:val>
                                        </p:tav>
                                      </p:tavLst>
                                    </p:anim>
                                    <p:anim calcmode="lin" valueType="num">
                                      <p:cBhvr>
                                        <p:cTn id="9" dur="996" fill="hold" tmFilter="0.0,0.0; 0.25,0.07; 0.50,0.2; 0.75,0.467; 1.0,1.0">
                                          <p:stCondLst>
                                            <p:cond delay="0"/>
                                          </p:stCondLst>
                                        </p:cTn>
                                        <p:tgtEl>
                                          <p:spTgt spid="254"/>
                                        </p:tgtEl>
                                        <p:attrNameLst>
                                          <p:attrName>ppt_y</p:attrName>
                                        </p:attrNameLst>
                                      </p:cBhvr>
                                      <p:tavLst>
                                        <p:tav tm="0" fmla="#ppt_y-sin(pi*$)/3">
                                          <p:val>
                                            <p:fltVal val="0.5"/>
                                          </p:val>
                                        </p:tav>
                                        <p:tav tm="100000">
                                          <p:val>
                                            <p:fltVal val="1"/>
                                          </p:val>
                                        </p:tav>
                                      </p:tavLst>
                                    </p:anim>
                                    <p:anim calcmode="lin" valueType="num">
                                      <p:cBhvr>
                                        <p:cTn id="10" dur="996" fill="hold" tmFilter="0, 0; 0.125,0.2665; 0.25,0.4; 0.375,0.465; 0.5,0.5;  0.625,0.535; 0.75,0.6; 0.875,0.7335; 1,1">
                                          <p:stCondLst>
                                            <p:cond delay="996"/>
                                          </p:stCondLst>
                                        </p:cTn>
                                        <p:tgtEl>
                                          <p:spTgt spid="254"/>
                                        </p:tgtEl>
                                        <p:attrNameLst>
                                          <p:attrName>ppt_y</p:attrName>
                                        </p:attrNameLst>
                                      </p:cBhvr>
                                      <p:tavLst>
                                        <p:tav tm="0" fmla="#ppt_y-sin(pi*$)/9">
                                          <p:val>
                                            <p:fltVal val="0"/>
                                          </p:val>
                                        </p:tav>
                                        <p:tav tm="100000">
                                          <p:val>
                                            <p:fltVal val="1"/>
                                          </p:val>
                                        </p:tav>
                                      </p:tavLst>
                                    </p:anim>
                                    <p:anim calcmode="lin" valueType="num">
                                      <p:cBhvr>
                                        <p:cTn id="11" dur="498" fill="hold" tmFilter="0, 0; 0.125,0.2665; 0.25,0.4; 0.375,0.465; 0.5,0.5;  0.625,0.535; 0.75,0.6; 0.875,0.7335; 1,1">
                                          <p:stCondLst>
                                            <p:cond delay="1986"/>
                                          </p:stCondLst>
                                        </p:cTn>
                                        <p:tgtEl>
                                          <p:spTgt spid="254"/>
                                        </p:tgtEl>
                                        <p:attrNameLst>
                                          <p:attrName>ppt_y</p:attrName>
                                        </p:attrNameLst>
                                      </p:cBhvr>
                                      <p:tavLst>
                                        <p:tav tm="0" fmla="#ppt_y-sin(pi*$)/27">
                                          <p:val>
                                            <p:fltVal val="0"/>
                                          </p:val>
                                        </p:tav>
                                        <p:tav tm="100000">
                                          <p:val>
                                            <p:fltVal val="1"/>
                                          </p:val>
                                        </p:tav>
                                      </p:tavLst>
                                    </p:anim>
                                    <p:anim calcmode="lin" valueType="num">
                                      <p:cBhvr>
                                        <p:cTn id="12" dur="246" fill="hold" tmFilter="0, 0; 0.125,0.2665; 0.25,0.4; 0.375,0.465; 0.5,0.5;  0.625,0.535; 0.75,0.6; 0.875,0.7335; 1,1">
                                          <p:stCondLst>
                                            <p:cond delay="2484"/>
                                          </p:stCondLst>
                                        </p:cTn>
                                        <p:tgtEl>
                                          <p:spTgt spid="254"/>
                                        </p:tgtEl>
                                        <p:attrNameLst>
                                          <p:attrName>ppt_y</p:attrName>
                                        </p:attrNameLst>
                                      </p:cBhvr>
                                      <p:tavLst>
                                        <p:tav tm="0" fmla="#ppt_y-sin(pi*$)/81">
                                          <p:val>
                                            <p:fltVal val="0"/>
                                          </p:val>
                                        </p:tav>
                                        <p:tav tm="100000">
                                          <p:val>
                                            <p:fltVal val="1"/>
                                          </p:val>
                                        </p:tav>
                                      </p:tavLst>
                                    </p:anim>
                                    <p:animScale>
                                      <p:cBhvr>
                                        <p:cTn id="13" dur="39" fill="hold">
                                          <p:stCondLst>
                                            <p:cond delay="975"/>
                                          </p:stCondLst>
                                        </p:cTn>
                                        <p:tgtEl>
                                          <p:spTgt spid="254"/>
                                        </p:tgtEl>
                                      </p:cBhvr>
                                      <p:to x="100000" y="60000"/>
                                    </p:animScale>
                                    <p:animScale>
                                      <p:cBhvr>
                                        <p:cTn id="14" dur="249" decel="50000" fill="hold">
                                          <p:stCondLst>
                                            <p:cond delay="1014"/>
                                          </p:stCondLst>
                                        </p:cTn>
                                        <p:tgtEl>
                                          <p:spTgt spid="254"/>
                                        </p:tgtEl>
                                      </p:cBhvr>
                                      <p:to x="100000" y="100000"/>
                                    </p:animScale>
                                    <p:animScale>
                                      <p:cBhvr>
                                        <p:cTn id="15" dur="39" decel="50000" fill="hold">
                                          <p:stCondLst>
                                            <p:cond delay="1968"/>
                                          </p:stCondLst>
                                        </p:cTn>
                                        <p:tgtEl>
                                          <p:spTgt spid="254"/>
                                        </p:tgtEl>
                                      </p:cBhvr>
                                      <p:to x="100000" y="80000"/>
                                    </p:animScale>
                                    <p:animScale>
                                      <p:cBhvr>
                                        <p:cTn id="16" dur="249" decel="50000" fill="hold">
                                          <p:stCondLst>
                                            <p:cond delay="2007"/>
                                          </p:stCondLst>
                                        </p:cTn>
                                        <p:tgtEl>
                                          <p:spTgt spid="254"/>
                                        </p:tgtEl>
                                      </p:cBhvr>
                                      <p:to x="100000" y="100000"/>
                                    </p:animScale>
                                    <p:animScale>
                                      <p:cBhvr>
                                        <p:cTn id="17" dur="39" decel="50000" fill="hold">
                                          <p:stCondLst>
                                            <p:cond delay="2463"/>
                                          </p:stCondLst>
                                        </p:cTn>
                                        <p:tgtEl>
                                          <p:spTgt spid="254"/>
                                        </p:tgtEl>
                                      </p:cBhvr>
                                      <p:to x="100000" y="90000"/>
                                    </p:animScale>
                                    <p:animScale>
                                      <p:cBhvr>
                                        <p:cTn id="18" dur="249" decel="50000" fill="hold">
                                          <p:stCondLst>
                                            <p:cond delay="2502"/>
                                          </p:stCondLst>
                                        </p:cTn>
                                        <p:tgtEl>
                                          <p:spTgt spid="254"/>
                                        </p:tgtEl>
                                      </p:cBhvr>
                                      <p:to x="100000" y="100000"/>
                                    </p:animScale>
                                    <p:animScale>
                                      <p:cBhvr>
                                        <p:cTn id="19" dur="39" decel="50000" fill="hold">
                                          <p:stCondLst>
                                            <p:cond delay="2712"/>
                                          </p:stCondLst>
                                        </p:cTn>
                                        <p:tgtEl>
                                          <p:spTgt spid="254"/>
                                        </p:tgtEl>
                                      </p:cBhvr>
                                      <p:to x="100000" y="95000"/>
                                    </p:animScale>
                                    <p:animScale>
                                      <p:cBhvr>
                                        <p:cTn id="20" dur="249" decel="50000" fill="hold">
                                          <p:stCondLst>
                                            <p:cond delay="2751"/>
                                          </p:stCondLst>
                                        </p:cTn>
                                        <p:tgtEl>
                                          <p:spTgt spid="254"/>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4"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p:nvPr>
        </p:nvSpPr>
        <p:spPr>
          <a:prstGeom prst="rect">
            <a:avLst/>
          </a:prstGeom>
        </p:spPr>
        <p:txBody>
          <a:bodyPr/>
          <a:lstStyle/>
          <a:p>
            <a:pPr/>
            <a:r>
              <a:t>Persons Who Owned Property</a:t>
            </a:r>
          </a:p>
        </p:txBody>
      </p:sp>
      <p:pic>
        <p:nvPicPr>
          <p:cNvPr id="128" name="droppedImage.tiff"/>
          <p:cNvPicPr>
            <a:picLocks noChangeAspect="1"/>
          </p:cNvPicPr>
          <p:nvPr/>
        </p:nvPicPr>
        <p:blipFill>
          <a:blip r:embed="rId3">
            <a:extLst/>
          </a:blip>
          <a:stretch>
            <a:fillRect/>
          </a:stretch>
        </p:blipFill>
        <p:spPr>
          <a:xfrm>
            <a:off x="3035300" y="3096801"/>
            <a:ext cx="7442200" cy="5084111"/>
          </a:xfrm>
          <a:prstGeom prst="rect">
            <a:avLst/>
          </a:prstGeom>
          <a:ln w="889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8" name="droppedImage.tiff"/>
          <p:cNvPicPr>
            <a:picLocks noChangeAspect="1"/>
          </p:cNvPicPr>
          <p:nvPr/>
        </p:nvPicPr>
        <p:blipFill>
          <a:blip r:embed="rId3">
            <a:extLst/>
          </a:blip>
          <a:stretch>
            <a:fillRect/>
          </a:stretch>
        </p:blipFill>
        <p:spPr>
          <a:xfrm>
            <a:off x="825500" y="990600"/>
            <a:ext cx="6324600" cy="5130800"/>
          </a:xfrm>
          <a:prstGeom prst="rect">
            <a:avLst/>
          </a:prstGeom>
          <a:ln w="88900">
            <a:miter lim="400000"/>
          </a:ln>
        </p:spPr>
      </p:pic>
      <p:pic>
        <p:nvPicPr>
          <p:cNvPr id="259" name="droppedImage.tiff"/>
          <p:cNvPicPr>
            <a:picLocks noChangeAspect="1"/>
          </p:cNvPicPr>
          <p:nvPr/>
        </p:nvPicPr>
        <p:blipFill>
          <a:blip r:embed="rId4">
            <a:extLst/>
          </a:blip>
          <a:stretch>
            <a:fillRect/>
          </a:stretch>
        </p:blipFill>
        <p:spPr>
          <a:xfrm>
            <a:off x="10033000" y="2997200"/>
            <a:ext cx="2717800" cy="2984500"/>
          </a:xfrm>
          <a:prstGeom prst="rect">
            <a:avLst/>
          </a:prstGeom>
          <a:ln w="88900">
            <a:miter lim="400000"/>
          </a:ln>
        </p:spPr>
      </p:pic>
      <p:pic>
        <p:nvPicPr>
          <p:cNvPr id="260" name="droppedImage.tiff"/>
          <p:cNvPicPr>
            <a:picLocks noChangeAspect="1"/>
          </p:cNvPicPr>
          <p:nvPr/>
        </p:nvPicPr>
        <p:blipFill>
          <a:blip r:embed="rId5">
            <a:extLst/>
          </a:blip>
          <a:stretch>
            <a:fillRect/>
          </a:stretch>
        </p:blipFill>
        <p:spPr>
          <a:xfrm>
            <a:off x="5981700" y="5245100"/>
            <a:ext cx="4841090" cy="3911600"/>
          </a:xfrm>
          <a:prstGeom prst="rect">
            <a:avLst/>
          </a:prstGeom>
          <a:ln w="889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switch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4" name="droppedImage.tiff"/>
          <p:cNvPicPr>
            <a:picLocks noChangeAspect="1"/>
          </p:cNvPicPr>
          <p:nvPr/>
        </p:nvPicPr>
        <p:blipFill>
          <a:blip r:embed="rId3">
            <a:extLst/>
          </a:blip>
          <a:stretch>
            <a:fillRect/>
          </a:stretch>
        </p:blipFill>
        <p:spPr>
          <a:xfrm>
            <a:off x="558800" y="660400"/>
            <a:ext cx="4775200" cy="3627672"/>
          </a:xfrm>
          <a:prstGeom prst="rect">
            <a:avLst/>
          </a:prstGeom>
          <a:ln w="88900">
            <a:miter lim="400000"/>
          </a:ln>
        </p:spPr>
      </p:pic>
      <p:pic>
        <p:nvPicPr>
          <p:cNvPr id="265" name="droppedImage.tiff"/>
          <p:cNvPicPr>
            <a:picLocks noChangeAspect="1"/>
          </p:cNvPicPr>
          <p:nvPr/>
        </p:nvPicPr>
        <p:blipFill>
          <a:blip r:embed="rId4">
            <a:extLst/>
          </a:blip>
          <a:stretch>
            <a:fillRect/>
          </a:stretch>
        </p:blipFill>
        <p:spPr>
          <a:xfrm>
            <a:off x="5130800" y="762000"/>
            <a:ext cx="6235897" cy="4787900"/>
          </a:xfrm>
          <a:prstGeom prst="rect">
            <a:avLst/>
          </a:prstGeom>
          <a:ln w="88900">
            <a:miter lim="400000"/>
          </a:ln>
        </p:spPr>
      </p:pic>
      <p:pic>
        <p:nvPicPr>
          <p:cNvPr id="266" name="droppedImage.tiff"/>
          <p:cNvPicPr>
            <a:picLocks noChangeAspect="1"/>
          </p:cNvPicPr>
          <p:nvPr/>
        </p:nvPicPr>
        <p:blipFill>
          <a:blip r:embed="rId5">
            <a:extLst/>
          </a:blip>
          <a:stretch>
            <a:fillRect/>
          </a:stretch>
        </p:blipFill>
        <p:spPr>
          <a:xfrm>
            <a:off x="7747000" y="5054600"/>
            <a:ext cx="4955298" cy="3835400"/>
          </a:xfrm>
          <a:prstGeom prst="rect">
            <a:avLst/>
          </a:prstGeom>
          <a:ln w="88900">
            <a:miter lim="400000"/>
          </a:ln>
        </p:spPr>
      </p:pic>
      <p:pic>
        <p:nvPicPr>
          <p:cNvPr id="267" name="droppedImage.tiff"/>
          <p:cNvPicPr>
            <a:picLocks noChangeAspect="1"/>
          </p:cNvPicPr>
          <p:nvPr/>
        </p:nvPicPr>
        <p:blipFill>
          <a:blip r:embed="rId6">
            <a:extLst/>
          </a:blip>
          <a:stretch>
            <a:fillRect/>
          </a:stretch>
        </p:blipFill>
        <p:spPr>
          <a:xfrm>
            <a:off x="965200" y="5232400"/>
            <a:ext cx="5379839" cy="4368800"/>
          </a:xfrm>
          <a:prstGeom prst="rect">
            <a:avLst/>
          </a:prstGeom>
          <a:ln w="889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switch dir="r"/>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1" name="droppedImage.tiff"/>
          <p:cNvPicPr>
            <a:picLocks noChangeAspect="1"/>
          </p:cNvPicPr>
          <p:nvPr/>
        </p:nvPicPr>
        <p:blipFill>
          <a:blip r:embed="rId3">
            <a:extLst/>
          </a:blip>
          <a:stretch>
            <a:fillRect/>
          </a:stretch>
        </p:blipFill>
        <p:spPr>
          <a:xfrm>
            <a:off x="6997700" y="4354734"/>
            <a:ext cx="4902200" cy="3925667"/>
          </a:xfrm>
          <a:prstGeom prst="rect">
            <a:avLst/>
          </a:prstGeom>
          <a:ln w="88900">
            <a:miter lim="400000"/>
          </a:ln>
        </p:spPr>
      </p:pic>
      <p:pic>
        <p:nvPicPr>
          <p:cNvPr id="272" name="droppedImage.tiff"/>
          <p:cNvPicPr>
            <a:picLocks noChangeAspect="1"/>
          </p:cNvPicPr>
          <p:nvPr/>
        </p:nvPicPr>
        <p:blipFill>
          <a:blip r:embed="rId4">
            <a:extLst/>
          </a:blip>
          <a:stretch>
            <a:fillRect/>
          </a:stretch>
        </p:blipFill>
        <p:spPr>
          <a:xfrm>
            <a:off x="2311400" y="1206500"/>
            <a:ext cx="4864100" cy="5054600"/>
          </a:xfrm>
          <a:prstGeom prst="rect">
            <a:avLst/>
          </a:prstGeom>
          <a:ln w="889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switch dir="r"/>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title"/>
          </p:nvPr>
        </p:nvSpPr>
        <p:spPr>
          <a:xfrm>
            <a:off x="1295400" y="3035300"/>
            <a:ext cx="10464800" cy="2540000"/>
          </a:xfrm>
          <a:prstGeom prst="rect">
            <a:avLst/>
          </a:prstGeom>
        </p:spPr>
        <p:txBody>
          <a:bodyPr/>
          <a:lstStyle/>
          <a:p>
            <a:pPr/>
            <a:r>
              <a:t>BABY BOOM!!!</a:t>
            </a:r>
          </a:p>
        </p:txBody>
      </p:sp>
    </p:spTree>
  </p:cSld>
  <p:clrMapOvr>
    <a:masterClrMapping/>
  </p:clrMapOvr>
  <mc:AlternateContent xmlns:mc="http://schemas.openxmlformats.org/markup-compatibility/2006">
    <mc:Choice xmlns:p14="http://schemas.microsoft.com/office/powerpoint/2010/main" Requires="p14">
      <p:transition spd="slow" advClick="1" p14:dur="2000">
        <p:checker dir="horz"/>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6" grpId="1" accel="50000" decel="50000" fill="hold">
                                  <p:stCondLst>
                                    <p:cond delay="0"/>
                                  </p:stCondLst>
                                  <p:childTnLst>
                                    <p:animScale>
                                      <p:cBhvr>
                                        <p:cTn id="6" dur="1500" fill="hold"/>
                                        <p:tgtEl>
                                          <p:spTgt spid="276"/>
                                        </p:tgtEl>
                                      </p:cBhvr>
                                      <p:by x="120769" y="120769"/>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6"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title"/>
          </p:nvPr>
        </p:nvSpPr>
        <p:spPr>
          <a:xfrm>
            <a:off x="1435100" y="2755900"/>
            <a:ext cx="10464800" cy="2540000"/>
          </a:xfrm>
          <a:prstGeom prst="rect">
            <a:avLst/>
          </a:prstGeom>
        </p:spPr>
        <p:txBody>
          <a:bodyPr/>
          <a:lstStyle/>
          <a:p>
            <a:pPr/>
            <a:r>
              <a:t>Women’s Movement is Forgotten</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title"/>
          </p:nvPr>
        </p:nvSpPr>
        <p:spPr>
          <a:xfrm>
            <a:off x="1270000" y="3594100"/>
            <a:ext cx="10464800" cy="2540000"/>
          </a:xfrm>
          <a:prstGeom prst="rect">
            <a:avLst/>
          </a:prstGeom>
        </p:spPr>
        <p:txBody>
          <a:bodyPr/>
          <a:lstStyle/>
          <a:p>
            <a:pPr>
              <a:defRPr sz="6400"/>
            </a:pPr>
            <a:r>
              <a:t>Men are the </a:t>
            </a:r>
          </a:p>
          <a:p>
            <a:pPr>
              <a:defRPr sz="6400"/>
            </a:pPr>
            <a:r>
              <a:t>Center of the Universe</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Shape 288"/>
          <p:cNvSpPr/>
          <p:nvPr>
            <p:ph type="title"/>
          </p:nvPr>
        </p:nvSpPr>
        <p:spPr>
          <a:xfrm>
            <a:off x="1295400" y="2387600"/>
            <a:ext cx="10464800" cy="4978400"/>
          </a:xfrm>
          <a:prstGeom prst="rect">
            <a:avLst/>
          </a:prstGeom>
        </p:spPr>
        <p:txBody>
          <a:bodyPr/>
          <a:lstStyle/>
          <a:p>
            <a:pPr/>
            <a:r>
              <a:t>Less Importance to Education </a:t>
            </a:r>
          </a:p>
          <a:p>
            <a:pPr/>
            <a:r>
              <a:t>for </a:t>
            </a:r>
          </a:p>
          <a:p>
            <a:pPr/>
            <a:r>
              <a:t>Women</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6" grpId="1" fill="hold">
                                  <p:stCondLst>
                                    <p:cond delay="0"/>
                                  </p:stCondLst>
                                  <p:iterate type="lt" backwards="0">
                                    <p:tmAbs val="0"/>
                                  </p:iterate>
                                  <p:childTnLst>
                                    <p:set>
                                      <p:cBhvr>
                                        <p:cTn id="6" fill="hold"/>
                                        <p:tgtEl>
                                          <p:spTgt spid="288"/>
                                        </p:tgtEl>
                                        <p:attrNameLst>
                                          <p:attrName>style.visibility</p:attrName>
                                        </p:attrNameLst>
                                      </p:cBhvr>
                                      <p:to>
                                        <p:strVal val="visible"/>
                                      </p:to>
                                    </p:set>
                                    <p:animEffect filter="wipe(down)" transition="in">
                                      <p:cBhvr>
                                        <p:cTn id="7" dur="870">
                                          <p:stCondLst>
                                            <p:cond delay="0"/>
                                          </p:stCondLst>
                                        </p:cTn>
                                        <p:tgtEl>
                                          <p:spTgt spid="288"/>
                                        </p:tgtEl>
                                      </p:cBhvr>
                                    </p:animEffect>
                                    <p:anim calcmode="lin" valueType="num">
                                      <p:cBhvr>
                                        <p:cTn id="8" dur="2733" fill="hold" tmFilter="0,0; 0.14,0.36; 0.43,0.73; 0.71,0.91; 1.0,1.0">
                                          <p:stCondLst>
                                            <p:cond delay="0"/>
                                          </p:stCondLst>
                                        </p:cTn>
                                        <p:tgtEl>
                                          <p:spTgt spid="288"/>
                                        </p:tgtEl>
                                        <p:attrNameLst>
                                          <p:attrName>ppt_x</p:attrName>
                                        </p:attrNameLst>
                                      </p:cBhvr>
                                      <p:tavLst>
                                        <p:tav tm="0">
                                          <p:val>
                                            <p:strVal val="#ppt_x-0.25"/>
                                          </p:val>
                                        </p:tav>
                                        <p:tav tm="100000">
                                          <p:val>
                                            <p:strVal val="#ppt_x"/>
                                          </p:val>
                                        </p:tav>
                                      </p:tavLst>
                                    </p:anim>
                                    <p:anim calcmode="lin" valueType="num">
                                      <p:cBhvr>
                                        <p:cTn id="9" dur="996" fill="hold" tmFilter="0.0,0.0; 0.25,0.07; 0.50,0.2; 0.75,0.467; 1.0,1.0">
                                          <p:stCondLst>
                                            <p:cond delay="0"/>
                                          </p:stCondLst>
                                        </p:cTn>
                                        <p:tgtEl>
                                          <p:spTgt spid="288"/>
                                        </p:tgtEl>
                                        <p:attrNameLst>
                                          <p:attrName>ppt_y</p:attrName>
                                        </p:attrNameLst>
                                      </p:cBhvr>
                                      <p:tavLst>
                                        <p:tav tm="0" fmla="#ppt_y-sin(pi*$)/3">
                                          <p:val>
                                            <p:fltVal val="0.5"/>
                                          </p:val>
                                        </p:tav>
                                        <p:tav tm="100000">
                                          <p:val>
                                            <p:fltVal val="1"/>
                                          </p:val>
                                        </p:tav>
                                      </p:tavLst>
                                    </p:anim>
                                    <p:anim calcmode="lin" valueType="num">
                                      <p:cBhvr>
                                        <p:cTn id="10" dur="996" fill="hold" tmFilter="0, 0; 0.125,0.2665; 0.25,0.4; 0.375,0.465; 0.5,0.5;  0.625,0.535; 0.75,0.6; 0.875,0.7335; 1,1">
                                          <p:stCondLst>
                                            <p:cond delay="996"/>
                                          </p:stCondLst>
                                        </p:cTn>
                                        <p:tgtEl>
                                          <p:spTgt spid="288"/>
                                        </p:tgtEl>
                                        <p:attrNameLst>
                                          <p:attrName>ppt_y</p:attrName>
                                        </p:attrNameLst>
                                      </p:cBhvr>
                                      <p:tavLst>
                                        <p:tav tm="0" fmla="#ppt_y-sin(pi*$)/9">
                                          <p:val>
                                            <p:fltVal val="0"/>
                                          </p:val>
                                        </p:tav>
                                        <p:tav tm="100000">
                                          <p:val>
                                            <p:fltVal val="1"/>
                                          </p:val>
                                        </p:tav>
                                      </p:tavLst>
                                    </p:anim>
                                    <p:anim calcmode="lin" valueType="num">
                                      <p:cBhvr>
                                        <p:cTn id="11" dur="498" fill="hold" tmFilter="0, 0; 0.125,0.2665; 0.25,0.4; 0.375,0.465; 0.5,0.5;  0.625,0.535; 0.75,0.6; 0.875,0.7335; 1,1">
                                          <p:stCondLst>
                                            <p:cond delay="1986"/>
                                          </p:stCondLst>
                                        </p:cTn>
                                        <p:tgtEl>
                                          <p:spTgt spid="288"/>
                                        </p:tgtEl>
                                        <p:attrNameLst>
                                          <p:attrName>ppt_y</p:attrName>
                                        </p:attrNameLst>
                                      </p:cBhvr>
                                      <p:tavLst>
                                        <p:tav tm="0" fmla="#ppt_y-sin(pi*$)/27">
                                          <p:val>
                                            <p:fltVal val="0"/>
                                          </p:val>
                                        </p:tav>
                                        <p:tav tm="100000">
                                          <p:val>
                                            <p:fltVal val="1"/>
                                          </p:val>
                                        </p:tav>
                                      </p:tavLst>
                                    </p:anim>
                                    <p:anim calcmode="lin" valueType="num">
                                      <p:cBhvr>
                                        <p:cTn id="12" dur="246" fill="hold" tmFilter="0, 0; 0.125,0.2665; 0.25,0.4; 0.375,0.465; 0.5,0.5;  0.625,0.535; 0.75,0.6; 0.875,0.7335; 1,1">
                                          <p:stCondLst>
                                            <p:cond delay="2484"/>
                                          </p:stCondLst>
                                        </p:cTn>
                                        <p:tgtEl>
                                          <p:spTgt spid="288"/>
                                        </p:tgtEl>
                                        <p:attrNameLst>
                                          <p:attrName>ppt_y</p:attrName>
                                        </p:attrNameLst>
                                      </p:cBhvr>
                                      <p:tavLst>
                                        <p:tav tm="0" fmla="#ppt_y-sin(pi*$)/81">
                                          <p:val>
                                            <p:fltVal val="0"/>
                                          </p:val>
                                        </p:tav>
                                        <p:tav tm="100000">
                                          <p:val>
                                            <p:fltVal val="1"/>
                                          </p:val>
                                        </p:tav>
                                      </p:tavLst>
                                    </p:anim>
                                    <p:animScale>
                                      <p:cBhvr>
                                        <p:cTn id="13" dur="39" fill="hold">
                                          <p:stCondLst>
                                            <p:cond delay="975"/>
                                          </p:stCondLst>
                                        </p:cTn>
                                        <p:tgtEl>
                                          <p:spTgt spid="288"/>
                                        </p:tgtEl>
                                      </p:cBhvr>
                                      <p:to x="100000" y="60000"/>
                                    </p:animScale>
                                    <p:animScale>
                                      <p:cBhvr>
                                        <p:cTn id="14" dur="249" decel="50000" fill="hold">
                                          <p:stCondLst>
                                            <p:cond delay="1014"/>
                                          </p:stCondLst>
                                        </p:cTn>
                                        <p:tgtEl>
                                          <p:spTgt spid="288"/>
                                        </p:tgtEl>
                                      </p:cBhvr>
                                      <p:to x="100000" y="100000"/>
                                    </p:animScale>
                                    <p:animScale>
                                      <p:cBhvr>
                                        <p:cTn id="15" dur="39" decel="50000" fill="hold">
                                          <p:stCondLst>
                                            <p:cond delay="1968"/>
                                          </p:stCondLst>
                                        </p:cTn>
                                        <p:tgtEl>
                                          <p:spTgt spid="288"/>
                                        </p:tgtEl>
                                      </p:cBhvr>
                                      <p:to x="100000" y="80000"/>
                                    </p:animScale>
                                    <p:animScale>
                                      <p:cBhvr>
                                        <p:cTn id="16" dur="249" decel="50000" fill="hold">
                                          <p:stCondLst>
                                            <p:cond delay="2007"/>
                                          </p:stCondLst>
                                        </p:cTn>
                                        <p:tgtEl>
                                          <p:spTgt spid="288"/>
                                        </p:tgtEl>
                                      </p:cBhvr>
                                      <p:to x="100000" y="100000"/>
                                    </p:animScale>
                                    <p:animScale>
                                      <p:cBhvr>
                                        <p:cTn id="17" dur="39" decel="50000" fill="hold">
                                          <p:stCondLst>
                                            <p:cond delay="2463"/>
                                          </p:stCondLst>
                                        </p:cTn>
                                        <p:tgtEl>
                                          <p:spTgt spid="288"/>
                                        </p:tgtEl>
                                      </p:cBhvr>
                                      <p:to x="100000" y="90000"/>
                                    </p:animScale>
                                    <p:animScale>
                                      <p:cBhvr>
                                        <p:cTn id="18" dur="249" decel="50000" fill="hold">
                                          <p:stCondLst>
                                            <p:cond delay="2502"/>
                                          </p:stCondLst>
                                        </p:cTn>
                                        <p:tgtEl>
                                          <p:spTgt spid="288"/>
                                        </p:tgtEl>
                                      </p:cBhvr>
                                      <p:to x="100000" y="100000"/>
                                    </p:animScale>
                                    <p:animScale>
                                      <p:cBhvr>
                                        <p:cTn id="19" dur="39" decel="50000" fill="hold">
                                          <p:stCondLst>
                                            <p:cond delay="2712"/>
                                          </p:stCondLst>
                                        </p:cTn>
                                        <p:tgtEl>
                                          <p:spTgt spid="288"/>
                                        </p:tgtEl>
                                      </p:cBhvr>
                                      <p:to x="100000" y="95000"/>
                                    </p:animScale>
                                    <p:animScale>
                                      <p:cBhvr>
                                        <p:cTn id="20" dur="249" decel="50000" fill="hold">
                                          <p:stCondLst>
                                            <p:cond delay="2751"/>
                                          </p:stCondLst>
                                        </p:cTn>
                                        <p:tgtEl>
                                          <p:spTgt spid="288"/>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8"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ph type="title"/>
          </p:nvPr>
        </p:nvSpPr>
        <p:spPr>
          <a:xfrm>
            <a:off x="1257300" y="3619500"/>
            <a:ext cx="10464800" cy="2540000"/>
          </a:xfrm>
          <a:prstGeom prst="rect">
            <a:avLst/>
          </a:prstGeom>
        </p:spPr>
        <p:txBody>
          <a:bodyPr/>
          <a:lstStyle/>
          <a:p>
            <a:pPr/>
            <a:r>
              <a:t>I love it...but</a:t>
            </a:r>
          </a:p>
        </p:txBody>
      </p:sp>
    </p:spTree>
  </p:cSld>
  <p:clrMapOvr>
    <a:masterClrMapping/>
  </p:clrMapOvr>
  <mc:AlternateContent xmlns:mc="http://schemas.openxmlformats.org/markup-compatibility/2006">
    <mc:Choice xmlns:p14="http://schemas.microsoft.com/office/powerpoint/2010/main" Requires="p14">
      <p:transition spd="slow" advClick="1" p14:dur="1500">
        <p14:switch dir="r"/>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Shape 296"/>
          <p:cNvSpPr/>
          <p:nvPr>
            <p:ph type="title"/>
          </p:nvPr>
        </p:nvSpPr>
        <p:spPr>
          <a:xfrm>
            <a:off x="1320800" y="3238500"/>
            <a:ext cx="10464800" cy="2540000"/>
          </a:xfrm>
          <a:prstGeom prst="rect">
            <a:avLst/>
          </a:prstGeom>
        </p:spPr>
        <p:txBody>
          <a:bodyPr/>
          <a:lstStyle/>
          <a:p>
            <a:pPr/>
            <a:r>
              <a:t>Get Me Outta Here!</a:t>
            </a:r>
          </a:p>
        </p:txBody>
      </p:sp>
    </p:spTree>
  </p:cSld>
  <p:clrMapOvr>
    <a:masterClrMapping/>
  </p:clrMapOvr>
  <mc:AlternateContent xmlns:mc="http://schemas.openxmlformats.org/markup-compatibility/2006">
    <mc:Choice xmlns:p14="http://schemas.microsoft.com/office/powerpoint/2010/main" Requires="p14">
      <p:transition spd="slow" advClick="1" p14:dur="1500">
        <p:wipe dir="r"/>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Shape 300"/>
          <p:cNvSpPr/>
          <p:nvPr/>
        </p:nvSpPr>
        <p:spPr>
          <a:xfrm>
            <a:off x="2403991" y="4064000"/>
            <a:ext cx="8181228" cy="1638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lvl1pPr>
          </a:lstStyle>
          <a:p>
            <a:pPr/>
            <a:r>
              <a:t>Mixed Feelings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19" grpId="1" fill="hold">
                                  <p:stCondLst>
                                    <p:cond delay="0"/>
                                  </p:stCondLst>
                                  <p:iterate type="lt" backwards="0">
                                    <p:tmAbs val="0"/>
                                  </p:iterate>
                                  <p:childTnLst>
                                    <p:set>
                                      <p:cBhvr>
                                        <p:cTn id="6" fill="hold"/>
                                        <p:tgtEl>
                                          <p:spTgt spid="300"/>
                                        </p:tgtEl>
                                        <p:attrNameLst>
                                          <p:attrName>style.visibility</p:attrName>
                                        </p:attrNameLst>
                                      </p:cBhvr>
                                      <p:to>
                                        <p:strVal val="visible"/>
                                      </p:to>
                                    </p:set>
                                    <p:anim calcmode="lin" valueType="num">
                                      <p:cBhvr>
                                        <p:cTn id="7" dur="1000" fill="hold"/>
                                        <p:tgtEl>
                                          <p:spTgt spid="300"/>
                                        </p:tgtEl>
                                        <p:attrNameLst>
                                          <p:attrName>ppt_w</p:attrName>
                                        </p:attrNameLst>
                                      </p:cBhvr>
                                      <p:tavLst>
                                        <p:tav tm="0" fmla="#ppt_w*sin(2.5*pi*$)">
                                          <p:val>
                                            <p:fltVal val="0"/>
                                          </p:val>
                                        </p:tav>
                                        <p:tav tm="100000">
                                          <p:val>
                                            <p:fltVal val="1"/>
                                          </p:val>
                                        </p:tav>
                                      </p:tavLst>
                                    </p:anim>
                                    <p:anim calcmode="lin" valueType="num">
                                      <p:cBhvr>
                                        <p:cTn id="8" dur="1000" fill="hold"/>
                                        <p:tgtEl>
                                          <p:spTgt spid="3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0"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1270000" y="203200"/>
            <a:ext cx="5283200" cy="7213600"/>
          </a:xfrm>
          <a:prstGeom prst="rect">
            <a:avLst/>
          </a:prstGeom>
        </p:spPr>
        <p:txBody>
          <a:bodyPr/>
          <a:lstStyle/>
          <a:p>
            <a:pPr>
              <a:defRPr sz="3600"/>
            </a:pPr>
            <a:r>
              <a:t>By 1807 All 17 States of the Union Had Banned Women from Voting</a:t>
            </a:r>
          </a:p>
          <a:p>
            <a:pPr>
              <a:defRPr sz="3600"/>
            </a:pPr>
          </a:p>
          <a:p>
            <a:pPr>
              <a:defRPr sz="3600"/>
            </a:pPr>
            <a:r>
              <a:t>New Jersey Was the Last</a:t>
            </a:r>
          </a:p>
        </p:txBody>
      </p:sp>
      <p:pic>
        <p:nvPicPr>
          <p:cNvPr id="133" name="droppedImage.tiff"/>
          <p:cNvPicPr>
            <a:picLocks noChangeAspect="1"/>
          </p:cNvPicPr>
          <p:nvPr/>
        </p:nvPicPr>
        <p:blipFill>
          <a:blip r:embed="rId3">
            <a:extLst/>
          </a:blip>
          <a:stretch>
            <a:fillRect/>
          </a:stretch>
        </p:blipFill>
        <p:spPr>
          <a:xfrm>
            <a:off x="7454900" y="423941"/>
            <a:ext cx="4419600" cy="6822759"/>
          </a:xfrm>
          <a:prstGeom prst="rect">
            <a:avLst/>
          </a:prstGeom>
          <a:ln w="889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ph type="title"/>
          </p:nvPr>
        </p:nvSpPr>
        <p:spPr>
          <a:xfrm>
            <a:off x="1282700" y="3594100"/>
            <a:ext cx="10464800" cy="2540000"/>
          </a:xfrm>
          <a:prstGeom prst="rect">
            <a:avLst/>
          </a:prstGeom>
        </p:spPr>
        <p:txBody>
          <a:bodyPr/>
          <a:lstStyle/>
          <a:p>
            <a:pPr/>
            <a:r>
              <a:t>Volunteering</a:t>
            </a:r>
          </a:p>
        </p:txBody>
      </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Shape 308"/>
          <p:cNvSpPr/>
          <p:nvPr>
            <p:ph type="title"/>
          </p:nvPr>
        </p:nvSpPr>
        <p:spPr>
          <a:xfrm>
            <a:off x="1270000" y="3606800"/>
            <a:ext cx="10464800" cy="2540000"/>
          </a:xfrm>
          <a:prstGeom prst="rect">
            <a:avLst/>
          </a:prstGeom>
        </p:spPr>
        <p:txBody>
          <a:bodyPr/>
          <a:lstStyle/>
          <a:p>
            <a:pPr/>
            <a:r>
              <a:t>Working Outside the Home</a:t>
            </a:r>
          </a:p>
        </p:txBody>
      </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ph type="title"/>
          </p:nvPr>
        </p:nvSpPr>
        <p:spPr>
          <a:xfrm>
            <a:off x="1257300" y="3606800"/>
            <a:ext cx="10464800" cy="2540000"/>
          </a:xfrm>
          <a:prstGeom prst="rect">
            <a:avLst/>
          </a:prstGeom>
        </p:spPr>
        <p:txBody>
          <a:bodyPr/>
          <a:lstStyle/>
          <a:p>
            <a:pPr>
              <a:defRPr sz="6400"/>
            </a:pPr>
            <a:r>
              <a:t>Men are the </a:t>
            </a:r>
          </a:p>
          <a:p>
            <a:pPr>
              <a:defRPr sz="6400"/>
            </a:pPr>
            <a:r>
              <a:t>Center of the Universe</a:t>
            </a:r>
          </a:p>
        </p:txBody>
      </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6" name="Shape 316"/>
          <p:cNvSpPr/>
          <p:nvPr>
            <p:ph type="title"/>
          </p:nvPr>
        </p:nvSpPr>
        <p:spPr>
          <a:xfrm>
            <a:off x="1270000" y="3606800"/>
            <a:ext cx="10464800" cy="2540000"/>
          </a:xfrm>
          <a:prstGeom prst="rect">
            <a:avLst/>
          </a:prstGeom>
        </p:spPr>
        <p:txBody>
          <a:bodyPr/>
          <a:lstStyle/>
          <a:p>
            <a:pPr/>
            <a:r>
              <a:t>It Was Bound to Happen</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ph type="title"/>
          </p:nvPr>
        </p:nvSpPr>
        <p:spPr>
          <a:xfrm>
            <a:off x="1244600" y="3594100"/>
            <a:ext cx="10464800" cy="2540000"/>
          </a:xfrm>
          <a:prstGeom prst="rect">
            <a:avLst/>
          </a:prstGeom>
        </p:spPr>
        <p:txBody>
          <a:bodyPr/>
          <a:lstStyle/>
          <a:p>
            <a:pPr/>
            <a:r>
              <a:t>Women in Government</a:t>
            </a:r>
          </a:p>
        </p:txBody>
      </p:sp>
    </p:spTree>
  </p:cSld>
  <p:clrMapOvr>
    <a:masterClrMapping/>
  </p:clrMapOvr>
  <mc:AlternateContent xmlns:mc="http://schemas.openxmlformats.org/markup-compatibility/2006">
    <mc:Choice xmlns:p14="http://schemas.microsoft.com/office/powerpoint/2010/main" Requires="p14">
      <p:transition spd="med" advClick="1" p14:dur="1000">
        <p:push dir="r"/>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Shape 324"/>
          <p:cNvSpPr/>
          <p:nvPr>
            <p:ph type="title"/>
          </p:nvPr>
        </p:nvSpPr>
        <p:spPr>
          <a:prstGeom prst="rect">
            <a:avLst/>
          </a:prstGeom>
        </p:spPr>
        <p:txBody>
          <a:bodyPr/>
          <a:lstStyle/>
          <a:p>
            <a:pPr/>
            <a:r>
              <a:t>Betty Friedan</a:t>
            </a:r>
          </a:p>
        </p:txBody>
      </p:sp>
      <p:pic>
        <p:nvPicPr>
          <p:cNvPr id="325" name="droppedImage.tiff"/>
          <p:cNvPicPr>
            <a:picLocks noChangeAspect="1"/>
          </p:cNvPicPr>
          <p:nvPr/>
        </p:nvPicPr>
        <p:blipFill>
          <a:blip r:embed="rId3">
            <a:extLst/>
          </a:blip>
          <a:stretch>
            <a:fillRect/>
          </a:stretch>
        </p:blipFill>
        <p:spPr>
          <a:xfrm>
            <a:off x="5867400" y="3365500"/>
            <a:ext cx="6172200" cy="4348596"/>
          </a:xfrm>
          <a:prstGeom prst="rect">
            <a:avLst/>
          </a:prstGeom>
          <a:ln w="88900">
            <a:miter lim="400000"/>
          </a:ln>
        </p:spPr>
      </p:pic>
      <p:pic>
        <p:nvPicPr>
          <p:cNvPr id="326" name="droppedImage.tiff"/>
          <p:cNvPicPr>
            <a:picLocks noChangeAspect="1"/>
          </p:cNvPicPr>
          <p:nvPr/>
        </p:nvPicPr>
        <p:blipFill>
          <a:blip r:embed="rId4">
            <a:extLst/>
          </a:blip>
          <a:stretch>
            <a:fillRect/>
          </a:stretch>
        </p:blipFill>
        <p:spPr>
          <a:xfrm>
            <a:off x="1701800" y="2692400"/>
            <a:ext cx="2286000" cy="2959100"/>
          </a:xfrm>
          <a:prstGeom prst="rect">
            <a:avLst/>
          </a:prstGeom>
          <a:ln w="88900">
            <a:miter lim="400000"/>
          </a:ln>
        </p:spPr>
      </p:pic>
      <p:pic>
        <p:nvPicPr>
          <p:cNvPr id="327" name="droppedImage.tiff"/>
          <p:cNvPicPr>
            <a:picLocks noChangeAspect="1"/>
          </p:cNvPicPr>
          <p:nvPr/>
        </p:nvPicPr>
        <p:blipFill>
          <a:blip r:embed="rId5">
            <a:extLst/>
          </a:blip>
          <a:stretch>
            <a:fillRect/>
          </a:stretch>
        </p:blipFill>
        <p:spPr>
          <a:xfrm>
            <a:off x="3657600" y="4927600"/>
            <a:ext cx="2540000" cy="4406900"/>
          </a:xfrm>
          <a:prstGeom prst="rect">
            <a:avLst/>
          </a:prstGeom>
          <a:ln w="889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sh dir="r"/>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Shape 331"/>
          <p:cNvSpPr/>
          <p:nvPr>
            <p:ph type="title"/>
          </p:nvPr>
        </p:nvSpPr>
        <p:spPr>
          <a:xfrm>
            <a:off x="1257300" y="1320800"/>
            <a:ext cx="10464800" cy="7162800"/>
          </a:xfrm>
          <a:prstGeom prst="rect">
            <a:avLst/>
          </a:prstGeom>
        </p:spPr>
        <p:txBody>
          <a:bodyPr/>
          <a:lstStyle/>
          <a:p>
            <a:pPr>
              <a:defRPr sz="6400"/>
            </a:pPr>
            <a:r>
              <a:t>Vietnam War Protests</a:t>
            </a:r>
          </a:p>
          <a:p>
            <a:pPr>
              <a:defRPr sz="6400"/>
            </a:pPr>
          </a:p>
          <a:p>
            <a:pPr>
              <a:defRPr sz="6400"/>
            </a:pPr>
            <a:r>
              <a:t>Civil Rights Movement</a:t>
            </a:r>
          </a:p>
        </p:txBody>
      </p:sp>
    </p:spTree>
  </p:cSld>
  <p:clrMapOvr>
    <a:masterClrMapping/>
  </p:clrMapOvr>
  <mc:AlternateContent xmlns:mc="http://schemas.openxmlformats.org/markup-compatibility/2006">
    <mc:Choice xmlns:p14="http://schemas.microsoft.com/office/powerpoint/2010/main" Requires="p14">
      <p:transition spd="med" advClick="1" p14:dur="1000">
        <p:push dir="r"/>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5" name="Shape 335"/>
          <p:cNvSpPr/>
          <p:nvPr/>
        </p:nvSpPr>
        <p:spPr>
          <a:xfrm rot="20075861">
            <a:off x="1056394" y="3261086"/>
            <a:ext cx="3378201" cy="7803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Law Changes</a:t>
            </a:r>
          </a:p>
        </p:txBody>
      </p:sp>
      <p:sp>
        <p:nvSpPr>
          <p:cNvPr id="336" name="Shape 336"/>
          <p:cNvSpPr/>
          <p:nvPr/>
        </p:nvSpPr>
        <p:spPr>
          <a:xfrm rot="20051305">
            <a:off x="4066595" y="6207486"/>
            <a:ext cx="1630218"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N.O.W.</a:t>
            </a:r>
          </a:p>
        </p:txBody>
      </p:sp>
      <p:sp>
        <p:nvSpPr>
          <p:cNvPr id="337" name="Shape 337"/>
          <p:cNvSpPr/>
          <p:nvPr/>
        </p:nvSpPr>
        <p:spPr>
          <a:xfrm rot="990875">
            <a:off x="7205952" y="3896086"/>
            <a:ext cx="4647906"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Women’s Liberation</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1" name="Shape 341"/>
          <p:cNvSpPr/>
          <p:nvPr>
            <p:ph type="title"/>
          </p:nvPr>
        </p:nvSpPr>
        <p:spPr>
          <a:xfrm>
            <a:off x="1104900" y="2362200"/>
            <a:ext cx="10464800" cy="2540000"/>
          </a:xfrm>
          <a:prstGeom prst="rect">
            <a:avLst/>
          </a:prstGeom>
        </p:spPr>
        <p:txBody>
          <a:bodyPr/>
          <a:lstStyle/>
          <a:p>
            <a:pPr/>
            <a:r>
              <a:t>Law Changes</a:t>
            </a:r>
          </a:p>
        </p:txBody>
      </p:sp>
      <p:sp>
        <p:nvSpPr>
          <p:cNvPr id="342" name="Shape 342"/>
          <p:cNvSpPr/>
          <p:nvPr/>
        </p:nvSpPr>
        <p:spPr>
          <a:xfrm>
            <a:off x="3768099" y="5394686"/>
            <a:ext cx="5453016"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4013"/>
                </a:solidFill>
              </a:defRPr>
            </a:lvl1pPr>
          </a:lstStyle>
          <a:p>
            <a:pPr/>
            <a:r>
              <a:t>Equal Pay Act of 1963</a:t>
            </a:r>
          </a:p>
        </p:txBody>
      </p:sp>
      <p:sp>
        <p:nvSpPr>
          <p:cNvPr id="343" name="Shape 343"/>
          <p:cNvSpPr/>
          <p:nvPr/>
        </p:nvSpPr>
        <p:spPr>
          <a:xfrm>
            <a:off x="5355751" y="7121886"/>
            <a:ext cx="2125307"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4013"/>
                </a:solidFill>
              </a:defRPr>
            </a:lvl1pPr>
          </a:lstStyle>
          <a:p>
            <a:pPr/>
            <a:r>
              <a:t>Title VII</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6" grpId="1" fill="hold">
                                  <p:stCondLst>
                                    <p:cond delay="0"/>
                                  </p:stCondLst>
                                  <p:iterate type="lt" backwards="0">
                                    <p:tmAbs val="0"/>
                                  </p:iterate>
                                  <p:childTnLst>
                                    <p:set>
                                      <p:cBhvr>
                                        <p:cTn id="6" fill="hold"/>
                                        <p:tgtEl>
                                          <p:spTgt spid="342"/>
                                        </p:tgtEl>
                                        <p:attrNameLst>
                                          <p:attrName>style.visibility</p:attrName>
                                        </p:attrNameLst>
                                      </p:cBhvr>
                                      <p:to>
                                        <p:strVal val="visible"/>
                                      </p:to>
                                    </p:set>
                                    <p:animEffect filter="wipe(down)" transition="in">
                                      <p:cBhvr>
                                        <p:cTn id="7" dur="870">
                                          <p:stCondLst>
                                            <p:cond delay="0"/>
                                          </p:stCondLst>
                                        </p:cTn>
                                        <p:tgtEl>
                                          <p:spTgt spid="342"/>
                                        </p:tgtEl>
                                      </p:cBhvr>
                                    </p:animEffect>
                                    <p:anim calcmode="lin" valueType="num">
                                      <p:cBhvr>
                                        <p:cTn id="8" dur="2733" fill="hold" tmFilter="0,0; 0.14,0.36; 0.43,0.73; 0.71,0.91; 1.0,1.0">
                                          <p:stCondLst>
                                            <p:cond delay="0"/>
                                          </p:stCondLst>
                                        </p:cTn>
                                        <p:tgtEl>
                                          <p:spTgt spid="342"/>
                                        </p:tgtEl>
                                        <p:attrNameLst>
                                          <p:attrName>ppt_x</p:attrName>
                                        </p:attrNameLst>
                                      </p:cBhvr>
                                      <p:tavLst>
                                        <p:tav tm="0">
                                          <p:val>
                                            <p:strVal val="#ppt_x-0.25"/>
                                          </p:val>
                                        </p:tav>
                                        <p:tav tm="100000">
                                          <p:val>
                                            <p:strVal val="#ppt_x"/>
                                          </p:val>
                                        </p:tav>
                                      </p:tavLst>
                                    </p:anim>
                                    <p:anim calcmode="lin" valueType="num">
                                      <p:cBhvr>
                                        <p:cTn id="9" dur="996" fill="hold" tmFilter="0.0,0.0; 0.25,0.07; 0.50,0.2; 0.75,0.467; 1.0,1.0">
                                          <p:stCondLst>
                                            <p:cond delay="0"/>
                                          </p:stCondLst>
                                        </p:cTn>
                                        <p:tgtEl>
                                          <p:spTgt spid="342"/>
                                        </p:tgtEl>
                                        <p:attrNameLst>
                                          <p:attrName>ppt_y</p:attrName>
                                        </p:attrNameLst>
                                      </p:cBhvr>
                                      <p:tavLst>
                                        <p:tav tm="0" fmla="#ppt_y-sin(pi*$)/3">
                                          <p:val>
                                            <p:fltVal val="0.5"/>
                                          </p:val>
                                        </p:tav>
                                        <p:tav tm="100000">
                                          <p:val>
                                            <p:fltVal val="1"/>
                                          </p:val>
                                        </p:tav>
                                      </p:tavLst>
                                    </p:anim>
                                    <p:anim calcmode="lin" valueType="num">
                                      <p:cBhvr>
                                        <p:cTn id="10" dur="996" fill="hold" tmFilter="0, 0; 0.125,0.2665; 0.25,0.4; 0.375,0.465; 0.5,0.5;  0.625,0.535; 0.75,0.6; 0.875,0.7335; 1,1">
                                          <p:stCondLst>
                                            <p:cond delay="996"/>
                                          </p:stCondLst>
                                        </p:cTn>
                                        <p:tgtEl>
                                          <p:spTgt spid="342"/>
                                        </p:tgtEl>
                                        <p:attrNameLst>
                                          <p:attrName>ppt_y</p:attrName>
                                        </p:attrNameLst>
                                      </p:cBhvr>
                                      <p:tavLst>
                                        <p:tav tm="0" fmla="#ppt_y-sin(pi*$)/9">
                                          <p:val>
                                            <p:fltVal val="0"/>
                                          </p:val>
                                        </p:tav>
                                        <p:tav tm="100000">
                                          <p:val>
                                            <p:fltVal val="1"/>
                                          </p:val>
                                        </p:tav>
                                      </p:tavLst>
                                    </p:anim>
                                    <p:anim calcmode="lin" valueType="num">
                                      <p:cBhvr>
                                        <p:cTn id="11" dur="498" fill="hold" tmFilter="0, 0; 0.125,0.2665; 0.25,0.4; 0.375,0.465; 0.5,0.5;  0.625,0.535; 0.75,0.6; 0.875,0.7335; 1,1">
                                          <p:stCondLst>
                                            <p:cond delay="1986"/>
                                          </p:stCondLst>
                                        </p:cTn>
                                        <p:tgtEl>
                                          <p:spTgt spid="342"/>
                                        </p:tgtEl>
                                        <p:attrNameLst>
                                          <p:attrName>ppt_y</p:attrName>
                                        </p:attrNameLst>
                                      </p:cBhvr>
                                      <p:tavLst>
                                        <p:tav tm="0" fmla="#ppt_y-sin(pi*$)/27">
                                          <p:val>
                                            <p:fltVal val="0"/>
                                          </p:val>
                                        </p:tav>
                                        <p:tav tm="100000">
                                          <p:val>
                                            <p:fltVal val="1"/>
                                          </p:val>
                                        </p:tav>
                                      </p:tavLst>
                                    </p:anim>
                                    <p:anim calcmode="lin" valueType="num">
                                      <p:cBhvr>
                                        <p:cTn id="12" dur="246" fill="hold" tmFilter="0, 0; 0.125,0.2665; 0.25,0.4; 0.375,0.465; 0.5,0.5;  0.625,0.535; 0.75,0.6; 0.875,0.7335; 1,1">
                                          <p:stCondLst>
                                            <p:cond delay="2484"/>
                                          </p:stCondLst>
                                        </p:cTn>
                                        <p:tgtEl>
                                          <p:spTgt spid="342"/>
                                        </p:tgtEl>
                                        <p:attrNameLst>
                                          <p:attrName>ppt_y</p:attrName>
                                        </p:attrNameLst>
                                      </p:cBhvr>
                                      <p:tavLst>
                                        <p:tav tm="0" fmla="#ppt_y-sin(pi*$)/81">
                                          <p:val>
                                            <p:fltVal val="0"/>
                                          </p:val>
                                        </p:tav>
                                        <p:tav tm="100000">
                                          <p:val>
                                            <p:fltVal val="1"/>
                                          </p:val>
                                        </p:tav>
                                      </p:tavLst>
                                    </p:anim>
                                    <p:animScale>
                                      <p:cBhvr>
                                        <p:cTn id="13" dur="39" fill="hold">
                                          <p:stCondLst>
                                            <p:cond delay="975"/>
                                          </p:stCondLst>
                                        </p:cTn>
                                        <p:tgtEl>
                                          <p:spTgt spid="342"/>
                                        </p:tgtEl>
                                      </p:cBhvr>
                                      <p:to x="100000" y="60000"/>
                                    </p:animScale>
                                    <p:animScale>
                                      <p:cBhvr>
                                        <p:cTn id="14" dur="249" decel="50000" fill="hold">
                                          <p:stCondLst>
                                            <p:cond delay="1014"/>
                                          </p:stCondLst>
                                        </p:cTn>
                                        <p:tgtEl>
                                          <p:spTgt spid="342"/>
                                        </p:tgtEl>
                                      </p:cBhvr>
                                      <p:to x="100000" y="100000"/>
                                    </p:animScale>
                                    <p:animScale>
                                      <p:cBhvr>
                                        <p:cTn id="15" dur="39" decel="50000" fill="hold">
                                          <p:stCondLst>
                                            <p:cond delay="1968"/>
                                          </p:stCondLst>
                                        </p:cTn>
                                        <p:tgtEl>
                                          <p:spTgt spid="342"/>
                                        </p:tgtEl>
                                      </p:cBhvr>
                                      <p:to x="100000" y="80000"/>
                                    </p:animScale>
                                    <p:animScale>
                                      <p:cBhvr>
                                        <p:cTn id="16" dur="249" decel="50000" fill="hold">
                                          <p:stCondLst>
                                            <p:cond delay="2007"/>
                                          </p:stCondLst>
                                        </p:cTn>
                                        <p:tgtEl>
                                          <p:spTgt spid="342"/>
                                        </p:tgtEl>
                                      </p:cBhvr>
                                      <p:to x="100000" y="100000"/>
                                    </p:animScale>
                                    <p:animScale>
                                      <p:cBhvr>
                                        <p:cTn id="17" dur="39" decel="50000" fill="hold">
                                          <p:stCondLst>
                                            <p:cond delay="2463"/>
                                          </p:stCondLst>
                                        </p:cTn>
                                        <p:tgtEl>
                                          <p:spTgt spid="342"/>
                                        </p:tgtEl>
                                      </p:cBhvr>
                                      <p:to x="100000" y="90000"/>
                                    </p:animScale>
                                    <p:animScale>
                                      <p:cBhvr>
                                        <p:cTn id="18" dur="249" decel="50000" fill="hold">
                                          <p:stCondLst>
                                            <p:cond delay="2502"/>
                                          </p:stCondLst>
                                        </p:cTn>
                                        <p:tgtEl>
                                          <p:spTgt spid="342"/>
                                        </p:tgtEl>
                                      </p:cBhvr>
                                      <p:to x="100000" y="100000"/>
                                    </p:animScale>
                                    <p:animScale>
                                      <p:cBhvr>
                                        <p:cTn id="19" dur="39" decel="50000" fill="hold">
                                          <p:stCondLst>
                                            <p:cond delay="2712"/>
                                          </p:stCondLst>
                                        </p:cTn>
                                        <p:tgtEl>
                                          <p:spTgt spid="342"/>
                                        </p:tgtEl>
                                      </p:cBhvr>
                                      <p:to x="100000" y="95000"/>
                                    </p:animScale>
                                    <p:animScale>
                                      <p:cBhvr>
                                        <p:cTn id="20" dur="249" decel="50000" fill="hold">
                                          <p:stCondLst>
                                            <p:cond delay="2751"/>
                                          </p:stCondLst>
                                        </p:cTn>
                                        <p:tgtEl>
                                          <p:spTgt spid="3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6" grpId="2" fill="hold">
                                  <p:stCondLst>
                                    <p:cond delay="0"/>
                                  </p:stCondLst>
                                  <p:iterate type="lt" backwards="0">
                                    <p:tmAbs val="0"/>
                                  </p:iterate>
                                  <p:childTnLst>
                                    <p:set>
                                      <p:cBhvr>
                                        <p:cTn id="24" fill="hold"/>
                                        <p:tgtEl>
                                          <p:spTgt spid="343"/>
                                        </p:tgtEl>
                                        <p:attrNameLst>
                                          <p:attrName>style.visibility</p:attrName>
                                        </p:attrNameLst>
                                      </p:cBhvr>
                                      <p:to>
                                        <p:strVal val="visible"/>
                                      </p:to>
                                    </p:set>
                                    <p:animEffect filter="wipe(down)" transition="in">
                                      <p:cBhvr>
                                        <p:cTn id="25" dur="870">
                                          <p:stCondLst>
                                            <p:cond delay="0"/>
                                          </p:stCondLst>
                                        </p:cTn>
                                        <p:tgtEl>
                                          <p:spTgt spid="343"/>
                                        </p:tgtEl>
                                      </p:cBhvr>
                                    </p:animEffect>
                                    <p:anim calcmode="lin" valueType="num">
                                      <p:cBhvr>
                                        <p:cTn id="26" dur="2733" fill="hold" tmFilter="0,0; 0.14,0.36; 0.43,0.73; 0.71,0.91; 1.0,1.0">
                                          <p:stCondLst>
                                            <p:cond delay="0"/>
                                          </p:stCondLst>
                                        </p:cTn>
                                        <p:tgtEl>
                                          <p:spTgt spid="343"/>
                                        </p:tgtEl>
                                        <p:attrNameLst>
                                          <p:attrName>ppt_x</p:attrName>
                                        </p:attrNameLst>
                                      </p:cBhvr>
                                      <p:tavLst>
                                        <p:tav tm="0">
                                          <p:val>
                                            <p:strVal val="#ppt_x-0.25"/>
                                          </p:val>
                                        </p:tav>
                                        <p:tav tm="100000">
                                          <p:val>
                                            <p:strVal val="#ppt_x"/>
                                          </p:val>
                                        </p:tav>
                                      </p:tavLst>
                                    </p:anim>
                                    <p:anim calcmode="lin" valueType="num">
                                      <p:cBhvr>
                                        <p:cTn id="27" dur="996" fill="hold" tmFilter="0.0,0.0; 0.25,0.07; 0.50,0.2; 0.75,0.467; 1.0,1.0">
                                          <p:stCondLst>
                                            <p:cond delay="0"/>
                                          </p:stCondLst>
                                        </p:cTn>
                                        <p:tgtEl>
                                          <p:spTgt spid="343"/>
                                        </p:tgtEl>
                                        <p:attrNameLst>
                                          <p:attrName>ppt_y</p:attrName>
                                        </p:attrNameLst>
                                      </p:cBhvr>
                                      <p:tavLst>
                                        <p:tav tm="0" fmla="#ppt_y-sin(pi*$)/3">
                                          <p:val>
                                            <p:fltVal val="0.5"/>
                                          </p:val>
                                        </p:tav>
                                        <p:tav tm="100000">
                                          <p:val>
                                            <p:fltVal val="1"/>
                                          </p:val>
                                        </p:tav>
                                      </p:tavLst>
                                    </p:anim>
                                    <p:anim calcmode="lin" valueType="num">
                                      <p:cBhvr>
                                        <p:cTn id="28" dur="996" fill="hold" tmFilter="0, 0; 0.125,0.2665; 0.25,0.4; 0.375,0.465; 0.5,0.5;  0.625,0.535; 0.75,0.6; 0.875,0.7335; 1,1">
                                          <p:stCondLst>
                                            <p:cond delay="996"/>
                                          </p:stCondLst>
                                        </p:cTn>
                                        <p:tgtEl>
                                          <p:spTgt spid="343"/>
                                        </p:tgtEl>
                                        <p:attrNameLst>
                                          <p:attrName>ppt_y</p:attrName>
                                        </p:attrNameLst>
                                      </p:cBhvr>
                                      <p:tavLst>
                                        <p:tav tm="0" fmla="#ppt_y-sin(pi*$)/9">
                                          <p:val>
                                            <p:fltVal val="0"/>
                                          </p:val>
                                        </p:tav>
                                        <p:tav tm="100000">
                                          <p:val>
                                            <p:fltVal val="1"/>
                                          </p:val>
                                        </p:tav>
                                      </p:tavLst>
                                    </p:anim>
                                    <p:anim calcmode="lin" valueType="num">
                                      <p:cBhvr>
                                        <p:cTn id="29" dur="498" fill="hold" tmFilter="0, 0; 0.125,0.2665; 0.25,0.4; 0.375,0.465; 0.5,0.5;  0.625,0.535; 0.75,0.6; 0.875,0.7335; 1,1">
                                          <p:stCondLst>
                                            <p:cond delay="1986"/>
                                          </p:stCondLst>
                                        </p:cTn>
                                        <p:tgtEl>
                                          <p:spTgt spid="343"/>
                                        </p:tgtEl>
                                        <p:attrNameLst>
                                          <p:attrName>ppt_y</p:attrName>
                                        </p:attrNameLst>
                                      </p:cBhvr>
                                      <p:tavLst>
                                        <p:tav tm="0" fmla="#ppt_y-sin(pi*$)/27">
                                          <p:val>
                                            <p:fltVal val="0"/>
                                          </p:val>
                                        </p:tav>
                                        <p:tav tm="100000">
                                          <p:val>
                                            <p:fltVal val="1"/>
                                          </p:val>
                                        </p:tav>
                                      </p:tavLst>
                                    </p:anim>
                                    <p:anim calcmode="lin" valueType="num">
                                      <p:cBhvr>
                                        <p:cTn id="30" dur="246" fill="hold" tmFilter="0, 0; 0.125,0.2665; 0.25,0.4; 0.375,0.465; 0.5,0.5;  0.625,0.535; 0.75,0.6; 0.875,0.7335; 1,1">
                                          <p:stCondLst>
                                            <p:cond delay="2484"/>
                                          </p:stCondLst>
                                        </p:cTn>
                                        <p:tgtEl>
                                          <p:spTgt spid="343"/>
                                        </p:tgtEl>
                                        <p:attrNameLst>
                                          <p:attrName>ppt_y</p:attrName>
                                        </p:attrNameLst>
                                      </p:cBhvr>
                                      <p:tavLst>
                                        <p:tav tm="0" fmla="#ppt_y-sin(pi*$)/81">
                                          <p:val>
                                            <p:fltVal val="0"/>
                                          </p:val>
                                        </p:tav>
                                        <p:tav tm="100000">
                                          <p:val>
                                            <p:fltVal val="1"/>
                                          </p:val>
                                        </p:tav>
                                      </p:tavLst>
                                    </p:anim>
                                    <p:animScale>
                                      <p:cBhvr>
                                        <p:cTn id="31" dur="39" fill="hold">
                                          <p:stCondLst>
                                            <p:cond delay="975"/>
                                          </p:stCondLst>
                                        </p:cTn>
                                        <p:tgtEl>
                                          <p:spTgt spid="343"/>
                                        </p:tgtEl>
                                      </p:cBhvr>
                                      <p:to x="100000" y="60000"/>
                                    </p:animScale>
                                    <p:animScale>
                                      <p:cBhvr>
                                        <p:cTn id="32" dur="249" decel="50000" fill="hold">
                                          <p:stCondLst>
                                            <p:cond delay="1014"/>
                                          </p:stCondLst>
                                        </p:cTn>
                                        <p:tgtEl>
                                          <p:spTgt spid="343"/>
                                        </p:tgtEl>
                                      </p:cBhvr>
                                      <p:to x="100000" y="100000"/>
                                    </p:animScale>
                                    <p:animScale>
                                      <p:cBhvr>
                                        <p:cTn id="33" dur="39" decel="50000" fill="hold">
                                          <p:stCondLst>
                                            <p:cond delay="1968"/>
                                          </p:stCondLst>
                                        </p:cTn>
                                        <p:tgtEl>
                                          <p:spTgt spid="343"/>
                                        </p:tgtEl>
                                      </p:cBhvr>
                                      <p:to x="100000" y="80000"/>
                                    </p:animScale>
                                    <p:animScale>
                                      <p:cBhvr>
                                        <p:cTn id="34" dur="249" decel="50000" fill="hold">
                                          <p:stCondLst>
                                            <p:cond delay="2007"/>
                                          </p:stCondLst>
                                        </p:cTn>
                                        <p:tgtEl>
                                          <p:spTgt spid="343"/>
                                        </p:tgtEl>
                                      </p:cBhvr>
                                      <p:to x="100000" y="100000"/>
                                    </p:animScale>
                                    <p:animScale>
                                      <p:cBhvr>
                                        <p:cTn id="35" dur="39" decel="50000" fill="hold">
                                          <p:stCondLst>
                                            <p:cond delay="2463"/>
                                          </p:stCondLst>
                                        </p:cTn>
                                        <p:tgtEl>
                                          <p:spTgt spid="343"/>
                                        </p:tgtEl>
                                      </p:cBhvr>
                                      <p:to x="100000" y="90000"/>
                                    </p:animScale>
                                    <p:animScale>
                                      <p:cBhvr>
                                        <p:cTn id="36" dur="249" decel="50000" fill="hold">
                                          <p:stCondLst>
                                            <p:cond delay="2502"/>
                                          </p:stCondLst>
                                        </p:cTn>
                                        <p:tgtEl>
                                          <p:spTgt spid="343"/>
                                        </p:tgtEl>
                                      </p:cBhvr>
                                      <p:to x="100000" y="100000"/>
                                    </p:animScale>
                                    <p:animScale>
                                      <p:cBhvr>
                                        <p:cTn id="37" dur="39" decel="50000" fill="hold">
                                          <p:stCondLst>
                                            <p:cond delay="2712"/>
                                          </p:stCondLst>
                                        </p:cTn>
                                        <p:tgtEl>
                                          <p:spTgt spid="343"/>
                                        </p:tgtEl>
                                      </p:cBhvr>
                                      <p:to x="100000" y="95000"/>
                                    </p:animScale>
                                    <p:animScale>
                                      <p:cBhvr>
                                        <p:cTn id="38" dur="249" decel="50000" fill="hold">
                                          <p:stCondLst>
                                            <p:cond delay="2751"/>
                                          </p:stCondLst>
                                        </p:cTn>
                                        <p:tgtEl>
                                          <p:spTgt spid="343"/>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3" grpId="2"/>
      <p:bldP build="whole" bldLvl="1" animBg="1" rev="0" advAuto="0" spid="342" grpId="1"/>
    </p:bldLst>
  </p:timing>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Shape 347"/>
          <p:cNvSpPr/>
          <p:nvPr>
            <p:ph type="title"/>
          </p:nvPr>
        </p:nvSpPr>
        <p:spPr>
          <a:xfrm>
            <a:off x="1257300" y="3594100"/>
            <a:ext cx="10464800" cy="2540000"/>
          </a:xfrm>
          <a:prstGeom prst="rect">
            <a:avLst/>
          </a:prstGeom>
        </p:spPr>
        <p:txBody>
          <a:bodyPr/>
          <a:lstStyle/>
          <a:p>
            <a:pPr/>
            <a:r>
              <a:t>The Joke’s on Them</a:t>
            </a:r>
          </a:p>
        </p:txBody>
      </p:sp>
    </p:spTree>
  </p:cSld>
  <p:clrMapOvr>
    <a:masterClrMapping/>
  </p:clrMapOvr>
  <mc:AlternateContent xmlns:mc="http://schemas.openxmlformats.org/markup-compatibility/2006">
    <mc:Choice xmlns:p14="http://schemas.microsoft.com/office/powerpoint/2010/main" Requires="p14">
      <p:transition spd="slow" advClick="1" p14:dur="1500">
        <p:wipe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xfrm>
            <a:off x="2717800" y="2730500"/>
            <a:ext cx="7023100" cy="2540000"/>
          </a:xfrm>
          <a:prstGeom prst="rect">
            <a:avLst/>
          </a:prstGeom>
        </p:spPr>
        <p:txBody>
          <a:bodyPr/>
          <a:lstStyle>
            <a:lvl1pPr>
              <a:defRPr sz="6400"/>
            </a:lvl1pPr>
          </a:lstStyle>
          <a:p>
            <a:pPr/>
            <a:r>
              <a:t>Women’s Rights?</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title"/>
          </p:nvPr>
        </p:nvSpPr>
        <p:spPr>
          <a:xfrm>
            <a:off x="1193800" y="2806700"/>
            <a:ext cx="10464800" cy="4152900"/>
          </a:xfrm>
          <a:prstGeom prst="rect">
            <a:avLst/>
          </a:prstGeom>
        </p:spPr>
        <p:txBody>
          <a:bodyPr/>
          <a:lstStyle/>
          <a:p>
            <a:pPr>
              <a:defRPr>
                <a:solidFill>
                  <a:srgbClr val="FF4013"/>
                </a:solidFill>
              </a:defRPr>
            </a:pPr>
            <a:r>
              <a:t>N</a:t>
            </a:r>
            <a:r>
              <a:rPr>
                <a:solidFill>
                  <a:srgbClr val="FFFFFF"/>
                </a:solidFill>
              </a:rPr>
              <a:t>ational </a:t>
            </a:r>
            <a:r>
              <a:t>O</a:t>
            </a:r>
            <a:r>
              <a:rPr>
                <a:solidFill>
                  <a:srgbClr val="FFFFFF"/>
                </a:solidFill>
              </a:rPr>
              <a:t>rganization for</a:t>
            </a:r>
            <a:endParaRPr>
              <a:solidFill>
                <a:srgbClr val="FFFFFF"/>
              </a:solidFill>
            </a:endParaRPr>
          </a:p>
          <a:p>
            <a:pPr>
              <a:defRPr>
                <a:solidFill>
                  <a:srgbClr val="FF4013"/>
                </a:solidFill>
              </a:defRPr>
            </a:pPr>
            <a:r>
              <a:t>W</a:t>
            </a:r>
            <a:r>
              <a:rPr>
                <a:solidFill>
                  <a:srgbClr val="FFFFFF"/>
                </a:solidFill>
              </a:rPr>
              <a:t>omen</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ph type="title"/>
          </p:nvPr>
        </p:nvSpPr>
        <p:spPr>
          <a:xfrm>
            <a:off x="1117600" y="3581400"/>
            <a:ext cx="10464800" cy="2540000"/>
          </a:xfrm>
          <a:prstGeom prst="rect">
            <a:avLst/>
          </a:prstGeom>
        </p:spPr>
        <p:txBody>
          <a:bodyPr/>
          <a:lstStyle/>
          <a:p>
            <a:pPr/>
            <a:r>
              <a:t>Women’s Liberation</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Shape 359"/>
          <p:cNvSpPr/>
          <p:nvPr/>
        </p:nvSpPr>
        <p:spPr>
          <a:xfrm>
            <a:off x="2527300" y="3086100"/>
            <a:ext cx="3848100" cy="3835400"/>
          </a:xfrm>
          <a:prstGeom prst="ellipse">
            <a:avLst/>
          </a:prstGeom>
          <a:ln w="25400">
            <a:solidFill>
              <a:srgbClr val="FFFFFF"/>
            </a:solidFill>
            <a:miter lim="400000"/>
          </a:ln>
        </p:spPr>
        <p:txBody>
          <a:bodyPr lIns="50800" tIns="50800" rIns="50800" bIns="50800" anchor="ctr"/>
          <a:lstStyle/>
          <a:p>
            <a:pPr>
              <a:defRPr>
                <a:effectLst>
                  <a:outerShdw sx="100000" sy="100000" kx="0" ky="0" algn="b" rotWithShape="0" blurRad="63500" dist="25400" dir="2700000">
                    <a:srgbClr val="000000">
                      <a:alpha val="70000"/>
                    </a:srgbClr>
                  </a:outerShdw>
                </a:effectLst>
              </a:defRPr>
            </a:pPr>
          </a:p>
        </p:txBody>
      </p:sp>
      <p:sp>
        <p:nvSpPr>
          <p:cNvPr id="360" name="Shape 360"/>
          <p:cNvSpPr/>
          <p:nvPr/>
        </p:nvSpPr>
        <p:spPr>
          <a:xfrm>
            <a:off x="5689600" y="3035300"/>
            <a:ext cx="3848100" cy="3835400"/>
          </a:xfrm>
          <a:prstGeom prst="ellipse">
            <a:avLst/>
          </a:prstGeom>
          <a:ln w="25400">
            <a:solidFill>
              <a:srgbClr val="FFFFFF"/>
            </a:solidFill>
            <a:miter lim="400000"/>
          </a:ln>
        </p:spPr>
        <p:txBody>
          <a:bodyPr lIns="50800" tIns="50800" rIns="50800" bIns="50800" anchor="ctr"/>
          <a:lstStyle/>
          <a:p>
            <a:pPr>
              <a:defRPr>
                <a:effectLst>
                  <a:outerShdw sx="100000" sy="100000" kx="0" ky="0" algn="b" rotWithShape="0" blurRad="63500" dist="25400" dir="2700000">
                    <a:srgbClr val="000000">
                      <a:alpha val="70000"/>
                    </a:srgbClr>
                  </a:outerShdw>
                </a:effectLst>
              </a:defRPr>
            </a:pPr>
          </a:p>
        </p:txBody>
      </p:sp>
      <p:sp>
        <p:nvSpPr>
          <p:cNvPr id="361" name="Shape 361"/>
          <p:cNvSpPr/>
          <p:nvPr/>
        </p:nvSpPr>
        <p:spPr>
          <a:xfrm>
            <a:off x="4102100" y="4953000"/>
            <a:ext cx="3810000" cy="3835400"/>
          </a:xfrm>
          <a:prstGeom prst="ellipse">
            <a:avLst/>
          </a:prstGeom>
          <a:ln w="25400">
            <a:solidFill>
              <a:srgbClr val="FFFFFF"/>
            </a:solidFill>
            <a:miter lim="400000"/>
          </a:ln>
        </p:spPr>
        <p:txBody>
          <a:bodyPr lIns="50800" tIns="50800" rIns="50800" bIns="50800" anchor="ctr"/>
          <a:lstStyle/>
          <a:p>
            <a:pPr>
              <a:defRPr>
                <a:effectLst>
                  <a:outerShdw sx="100000" sy="100000" kx="0" ky="0" algn="b" rotWithShape="0" blurRad="63500" dist="25400" dir="2700000">
                    <a:srgbClr val="000000">
                      <a:alpha val="70000"/>
                    </a:srgbClr>
                  </a:outerShdw>
                </a:effectLst>
              </a:defRPr>
            </a:pPr>
          </a:p>
        </p:txBody>
      </p:sp>
      <p:sp>
        <p:nvSpPr>
          <p:cNvPr id="362" name="Shape 362"/>
          <p:cNvSpPr/>
          <p:nvPr/>
        </p:nvSpPr>
        <p:spPr>
          <a:xfrm>
            <a:off x="3780847" y="4318000"/>
            <a:ext cx="1109531" cy="673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vl1pPr>
          </a:lstStyle>
          <a:p>
            <a:pPr/>
            <a:r>
              <a:t>Laws</a:t>
            </a:r>
          </a:p>
        </p:txBody>
      </p:sp>
      <p:sp>
        <p:nvSpPr>
          <p:cNvPr id="363" name="Shape 363"/>
          <p:cNvSpPr/>
          <p:nvPr/>
        </p:nvSpPr>
        <p:spPr>
          <a:xfrm>
            <a:off x="7152690" y="4470400"/>
            <a:ext cx="1198446" cy="673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vl1pPr>
          </a:lstStyle>
          <a:p>
            <a:pPr/>
            <a:r>
              <a:t>NOW</a:t>
            </a:r>
          </a:p>
        </p:txBody>
      </p:sp>
      <p:sp>
        <p:nvSpPr>
          <p:cNvPr id="364" name="Shape 364"/>
          <p:cNvSpPr/>
          <p:nvPr/>
        </p:nvSpPr>
        <p:spPr>
          <a:xfrm>
            <a:off x="4776537" y="7035800"/>
            <a:ext cx="2572572" cy="673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vl1pPr>
          </a:lstStyle>
          <a:p>
            <a:pPr>
              <a:defRPr sz="4200"/>
            </a:pPr>
            <a:r>
              <a:rPr sz="3600"/>
              <a:t>Women’s Lib</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Shape 368"/>
          <p:cNvSpPr/>
          <p:nvPr>
            <p:ph type="title"/>
          </p:nvPr>
        </p:nvSpPr>
        <p:spPr>
          <a:xfrm>
            <a:off x="1181100" y="3606800"/>
            <a:ext cx="10464800" cy="2540000"/>
          </a:xfrm>
          <a:prstGeom prst="rect">
            <a:avLst/>
          </a:prstGeom>
        </p:spPr>
        <p:txBody>
          <a:bodyPr/>
          <a:lstStyle/>
          <a:p>
            <a:pPr/>
            <a:r>
              <a:t>1970s to Today</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 name="Shape 372"/>
          <p:cNvSpPr/>
          <p:nvPr>
            <p:ph type="title"/>
          </p:nvPr>
        </p:nvSpPr>
        <p:spPr>
          <a:xfrm>
            <a:off x="1257300" y="3594100"/>
            <a:ext cx="10464800" cy="2540000"/>
          </a:xfrm>
          <a:prstGeom prst="rect">
            <a:avLst/>
          </a:prstGeom>
        </p:spPr>
        <p:txBody>
          <a:bodyPr/>
          <a:lstStyle/>
          <a:p>
            <a:pPr/>
            <a:r>
              <a:t>EVERYONE changed</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6" name="Shape 376"/>
          <p:cNvSpPr/>
          <p:nvPr>
            <p:ph type="title"/>
          </p:nvPr>
        </p:nvSpPr>
        <p:spPr>
          <a:xfrm>
            <a:off x="1270000" y="3606800"/>
            <a:ext cx="10464800" cy="2540000"/>
          </a:xfrm>
          <a:prstGeom prst="rect">
            <a:avLst/>
          </a:prstGeom>
        </p:spPr>
        <p:txBody>
          <a:bodyPr/>
          <a:lstStyle/>
          <a:p>
            <a:pPr/>
            <a:r>
              <a:t>Men moved out of the center of the Universe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0" name="Shape 380"/>
          <p:cNvSpPr/>
          <p:nvPr>
            <p:ph type="title"/>
          </p:nvPr>
        </p:nvSpPr>
        <p:spPr>
          <a:xfrm>
            <a:off x="1257300" y="2755900"/>
            <a:ext cx="10464800" cy="4305300"/>
          </a:xfrm>
          <a:prstGeom prst="rect">
            <a:avLst/>
          </a:prstGeom>
        </p:spPr>
        <p:txBody>
          <a:bodyPr/>
          <a:lstStyle/>
          <a:p>
            <a:pPr/>
            <a:r>
              <a:t>The Table is Set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4" name="Shape 384"/>
          <p:cNvSpPr/>
          <p:nvPr>
            <p:ph type="title"/>
          </p:nvPr>
        </p:nvSpPr>
        <p:spPr>
          <a:xfrm>
            <a:off x="1117600" y="3314700"/>
            <a:ext cx="10464800" cy="2540000"/>
          </a:xfrm>
          <a:prstGeom prst="rect">
            <a:avLst/>
          </a:prstGeom>
        </p:spPr>
        <p:txBody>
          <a:bodyPr/>
          <a:lstStyle/>
          <a:p>
            <a:pPr/>
            <a:r>
              <a:t>What Are YOU Going to Do About It?</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title"/>
          </p:nvPr>
        </p:nvSpPr>
        <p:spPr>
          <a:prstGeom prst="rect">
            <a:avLst/>
          </a:prstGeom>
        </p:spPr>
        <p:txBody>
          <a:bodyPr/>
          <a:lstStyle/>
          <a:p>
            <a:pPr/>
            <a:r>
              <a:t>What They Couldn’t Do</a:t>
            </a:r>
          </a:p>
        </p:txBody>
      </p:sp>
      <p:sp>
        <p:nvSpPr>
          <p:cNvPr id="142" name="Shape 142"/>
          <p:cNvSpPr/>
          <p:nvPr/>
        </p:nvSpPr>
        <p:spPr>
          <a:xfrm>
            <a:off x="3263900" y="2679699"/>
            <a:ext cx="8001000" cy="850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FF4013"/>
                </a:solidFill>
              </a:defRPr>
            </a:lvl1pPr>
          </a:lstStyle>
          <a:p>
            <a:pPr/>
            <a:r>
              <a:t>◆   Own Property</a:t>
            </a:r>
          </a:p>
        </p:txBody>
      </p:sp>
      <p:sp>
        <p:nvSpPr>
          <p:cNvPr id="143" name="Shape 143"/>
          <p:cNvSpPr/>
          <p:nvPr/>
        </p:nvSpPr>
        <p:spPr>
          <a:xfrm>
            <a:off x="3251200" y="3835399"/>
            <a:ext cx="8267700" cy="850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FF4013"/>
                </a:solidFill>
              </a:defRPr>
            </a:lvl1pPr>
          </a:lstStyle>
          <a:p>
            <a:pPr/>
            <a:r>
              <a:t>◆   Keep Money They Earn</a:t>
            </a:r>
          </a:p>
        </p:txBody>
      </p:sp>
      <p:sp>
        <p:nvSpPr>
          <p:cNvPr id="144" name="Shape 144"/>
          <p:cNvSpPr/>
          <p:nvPr/>
        </p:nvSpPr>
        <p:spPr>
          <a:xfrm>
            <a:off x="3289300" y="4991099"/>
            <a:ext cx="6667500" cy="850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FF4013"/>
                </a:solidFill>
              </a:defRPr>
            </a:lvl1pPr>
          </a:lstStyle>
          <a:p>
            <a:pPr/>
            <a:r>
              <a:t>◆   Vote</a:t>
            </a:r>
          </a:p>
        </p:txBody>
      </p:sp>
      <p:sp>
        <p:nvSpPr>
          <p:cNvPr id="145" name="Shape 145"/>
          <p:cNvSpPr/>
          <p:nvPr/>
        </p:nvSpPr>
        <p:spPr>
          <a:xfrm>
            <a:off x="3251200" y="6146799"/>
            <a:ext cx="6819900" cy="850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FF4013"/>
                </a:solidFill>
              </a:defRPr>
            </a:lvl1pPr>
          </a:lstStyle>
          <a:p>
            <a:pPr/>
            <a:r>
              <a:t>◆   Serve on Juries</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6" grpId="1" fill="hold">
                                  <p:stCondLst>
                                    <p:cond delay="0"/>
                                  </p:stCondLst>
                                  <p:iterate type="lt" backwards="0">
                                    <p:tmAbs val="0"/>
                                  </p:iterate>
                                  <p:childTnLst>
                                    <p:set>
                                      <p:cBhvr>
                                        <p:cTn id="6" fill="hold"/>
                                        <p:tgtEl>
                                          <p:spTgt spid="142"/>
                                        </p:tgtEl>
                                        <p:attrNameLst>
                                          <p:attrName>style.visibility</p:attrName>
                                        </p:attrNameLst>
                                      </p:cBhvr>
                                      <p:to>
                                        <p:strVal val="visible"/>
                                      </p:to>
                                    </p:set>
                                    <p:animEffect filter="wipe(down)" transition="in">
                                      <p:cBhvr>
                                        <p:cTn id="7" dur="870">
                                          <p:stCondLst>
                                            <p:cond delay="0"/>
                                          </p:stCondLst>
                                        </p:cTn>
                                        <p:tgtEl>
                                          <p:spTgt spid="142"/>
                                        </p:tgtEl>
                                      </p:cBhvr>
                                    </p:animEffect>
                                    <p:anim calcmode="lin" valueType="num">
                                      <p:cBhvr>
                                        <p:cTn id="8" dur="2733" fill="hold"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 dur="996" fill="hold"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10" dur="996" fill="hold" tmFilter="0, 0; 0.125,0.2665; 0.25,0.4; 0.375,0.465; 0.5,0.5;  0.625,0.535; 0.75,0.6; 0.875,0.7335; 1,1">
                                          <p:stCondLst>
                                            <p:cond delay="996"/>
                                          </p:stCondLst>
                                        </p:cTn>
                                        <p:tgtEl>
                                          <p:spTgt spid="142"/>
                                        </p:tgtEl>
                                        <p:attrNameLst>
                                          <p:attrName>ppt_y</p:attrName>
                                        </p:attrNameLst>
                                      </p:cBhvr>
                                      <p:tavLst>
                                        <p:tav tm="0" fmla="#ppt_y-sin(pi*$)/9">
                                          <p:val>
                                            <p:fltVal val="0"/>
                                          </p:val>
                                        </p:tav>
                                        <p:tav tm="100000">
                                          <p:val>
                                            <p:fltVal val="1"/>
                                          </p:val>
                                        </p:tav>
                                      </p:tavLst>
                                    </p:anim>
                                    <p:anim calcmode="lin" valueType="num">
                                      <p:cBhvr>
                                        <p:cTn id="11" dur="498" fill="hold" tmFilter="0, 0; 0.125,0.2665; 0.25,0.4; 0.375,0.465; 0.5,0.5;  0.625,0.535; 0.75,0.6; 0.875,0.7335; 1,1">
                                          <p:stCondLst>
                                            <p:cond delay="1986"/>
                                          </p:stCondLst>
                                        </p:cTn>
                                        <p:tgtEl>
                                          <p:spTgt spid="142"/>
                                        </p:tgtEl>
                                        <p:attrNameLst>
                                          <p:attrName>ppt_y</p:attrName>
                                        </p:attrNameLst>
                                      </p:cBhvr>
                                      <p:tavLst>
                                        <p:tav tm="0" fmla="#ppt_y-sin(pi*$)/27">
                                          <p:val>
                                            <p:fltVal val="0"/>
                                          </p:val>
                                        </p:tav>
                                        <p:tav tm="100000">
                                          <p:val>
                                            <p:fltVal val="1"/>
                                          </p:val>
                                        </p:tav>
                                      </p:tavLst>
                                    </p:anim>
                                    <p:anim calcmode="lin" valueType="num">
                                      <p:cBhvr>
                                        <p:cTn id="12" dur="246" fill="hold" tmFilter="0, 0; 0.125,0.2665; 0.25,0.4; 0.375,0.465; 0.5,0.5;  0.625,0.535; 0.75,0.6; 0.875,0.7335; 1,1">
                                          <p:stCondLst>
                                            <p:cond delay="2484"/>
                                          </p:stCondLst>
                                        </p:cTn>
                                        <p:tgtEl>
                                          <p:spTgt spid="142"/>
                                        </p:tgtEl>
                                        <p:attrNameLst>
                                          <p:attrName>ppt_y</p:attrName>
                                        </p:attrNameLst>
                                      </p:cBhvr>
                                      <p:tavLst>
                                        <p:tav tm="0" fmla="#ppt_y-sin(pi*$)/81">
                                          <p:val>
                                            <p:fltVal val="0"/>
                                          </p:val>
                                        </p:tav>
                                        <p:tav tm="100000">
                                          <p:val>
                                            <p:fltVal val="1"/>
                                          </p:val>
                                        </p:tav>
                                      </p:tavLst>
                                    </p:anim>
                                    <p:animScale>
                                      <p:cBhvr>
                                        <p:cTn id="13" dur="39" fill="hold">
                                          <p:stCondLst>
                                            <p:cond delay="975"/>
                                          </p:stCondLst>
                                        </p:cTn>
                                        <p:tgtEl>
                                          <p:spTgt spid="142"/>
                                        </p:tgtEl>
                                      </p:cBhvr>
                                      <p:to x="100000" y="60000"/>
                                    </p:animScale>
                                    <p:animScale>
                                      <p:cBhvr>
                                        <p:cTn id="14" dur="249" decel="50000" fill="hold">
                                          <p:stCondLst>
                                            <p:cond delay="1014"/>
                                          </p:stCondLst>
                                        </p:cTn>
                                        <p:tgtEl>
                                          <p:spTgt spid="142"/>
                                        </p:tgtEl>
                                      </p:cBhvr>
                                      <p:to x="100000" y="100000"/>
                                    </p:animScale>
                                    <p:animScale>
                                      <p:cBhvr>
                                        <p:cTn id="15" dur="39" decel="50000" fill="hold">
                                          <p:stCondLst>
                                            <p:cond delay="1968"/>
                                          </p:stCondLst>
                                        </p:cTn>
                                        <p:tgtEl>
                                          <p:spTgt spid="142"/>
                                        </p:tgtEl>
                                      </p:cBhvr>
                                      <p:to x="100000" y="80000"/>
                                    </p:animScale>
                                    <p:animScale>
                                      <p:cBhvr>
                                        <p:cTn id="16" dur="249" decel="50000" fill="hold">
                                          <p:stCondLst>
                                            <p:cond delay="2007"/>
                                          </p:stCondLst>
                                        </p:cTn>
                                        <p:tgtEl>
                                          <p:spTgt spid="142"/>
                                        </p:tgtEl>
                                      </p:cBhvr>
                                      <p:to x="100000" y="100000"/>
                                    </p:animScale>
                                    <p:animScale>
                                      <p:cBhvr>
                                        <p:cTn id="17" dur="39" decel="50000" fill="hold">
                                          <p:stCondLst>
                                            <p:cond delay="2463"/>
                                          </p:stCondLst>
                                        </p:cTn>
                                        <p:tgtEl>
                                          <p:spTgt spid="142"/>
                                        </p:tgtEl>
                                      </p:cBhvr>
                                      <p:to x="100000" y="90000"/>
                                    </p:animScale>
                                    <p:animScale>
                                      <p:cBhvr>
                                        <p:cTn id="18" dur="249" decel="50000" fill="hold">
                                          <p:stCondLst>
                                            <p:cond delay="2502"/>
                                          </p:stCondLst>
                                        </p:cTn>
                                        <p:tgtEl>
                                          <p:spTgt spid="142"/>
                                        </p:tgtEl>
                                      </p:cBhvr>
                                      <p:to x="100000" y="100000"/>
                                    </p:animScale>
                                    <p:animScale>
                                      <p:cBhvr>
                                        <p:cTn id="19" dur="39" decel="50000" fill="hold">
                                          <p:stCondLst>
                                            <p:cond delay="2712"/>
                                          </p:stCondLst>
                                        </p:cTn>
                                        <p:tgtEl>
                                          <p:spTgt spid="142"/>
                                        </p:tgtEl>
                                      </p:cBhvr>
                                      <p:to x="100000" y="95000"/>
                                    </p:animScale>
                                    <p:animScale>
                                      <p:cBhvr>
                                        <p:cTn id="20" dur="249" decel="50000" fill="hold">
                                          <p:stCondLst>
                                            <p:cond delay="2751"/>
                                          </p:stCondLst>
                                        </p:cTn>
                                        <p:tgtEl>
                                          <p:spTgt spid="1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6" grpId="2" fill="hold">
                                  <p:stCondLst>
                                    <p:cond delay="0"/>
                                  </p:stCondLst>
                                  <p:iterate type="lt" backwards="0">
                                    <p:tmAbs val="0"/>
                                  </p:iterate>
                                  <p:childTnLst>
                                    <p:set>
                                      <p:cBhvr>
                                        <p:cTn id="24" fill="hold"/>
                                        <p:tgtEl>
                                          <p:spTgt spid="143"/>
                                        </p:tgtEl>
                                        <p:attrNameLst>
                                          <p:attrName>style.visibility</p:attrName>
                                        </p:attrNameLst>
                                      </p:cBhvr>
                                      <p:to>
                                        <p:strVal val="visible"/>
                                      </p:to>
                                    </p:set>
                                    <p:animEffect filter="wipe(down)" transition="in">
                                      <p:cBhvr>
                                        <p:cTn id="25" dur="870">
                                          <p:stCondLst>
                                            <p:cond delay="0"/>
                                          </p:stCondLst>
                                        </p:cTn>
                                        <p:tgtEl>
                                          <p:spTgt spid="143"/>
                                        </p:tgtEl>
                                      </p:cBhvr>
                                    </p:animEffect>
                                    <p:anim calcmode="lin" valueType="num">
                                      <p:cBhvr>
                                        <p:cTn id="26" dur="2733" fill="hold" tmFilter="0,0; 0.14,0.36; 0.43,0.73; 0.71,0.91; 1.0,1.0">
                                          <p:stCondLst>
                                            <p:cond delay="0"/>
                                          </p:stCondLst>
                                        </p:cTn>
                                        <p:tgtEl>
                                          <p:spTgt spid="143"/>
                                        </p:tgtEl>
                                        <p:attrNameLst>
                                          <p:attrName>ppt_x</p:attrName>
                                        </p:attrNameLst>
                                      </p:cBhvr>
                                      <p:tavLst>
                                        <p:tav tm="0">
                                          <p:val>
                                            <p:strVal val="#ppt_x-0.25"/>
                                          </p:val>
                                        </p:tav>
                                        <p:tav tm="100000">
                                          <p:val>
                                            <p:strVal val="#ppt_x"/>
                                          </p:val>
                                        </p:tav>
                                      </p:tavLst>
                                    </p:anim>
                                    <p:anim calcmode="lin" valueType="num">
                                      <p:cBhvr>
                                        <p:cTn id="27" dur="996" fill="hold" tmFilter="0.0,0.0; 0.25,0.07; 0.50,0.2; 0.75,0.467; 1.0,1.0">
                                          <p:stCondLst>
                                            <p:cond delay="0"/>
                                          </p:stCondLst>
                                        </p:cTn>
                                        <p:tgtEl>
                                          <p:spTgt spid="143"/>
                                        </p:tgtEl>
                                        <p:attrNameLst>
                                          <p:attrName>ppt_y</p:attrName>
                                        </p:attrNameLst>
                                      </p:cBhvr>
                                      <p:tavLst>
                                        <p:tav tm="0" fmla="#ppt_y-sin(pi*$)/3">
                                          <p:val>
                                            <p:fltVal val="0.5"/>
                                          </p:val>
                                        </p:tav>
                                        <p:tav tm="100000">
                                          <p:val>
                                            <p:fltVal val="1"/>
                                          </p:val>
                                        </p:tav>
                                      </p:tavLst>
                                    </p:anim>
                                    <p:anim calcmode="lin" valueType="num">
                                      <p:cBhvr>
                                        <p:cTn id="28" dur="996" fill="hold" tmFilter="0, 0; 0.125,0.2665; 0.25,0.4; 0.375,0.465; 0.5,0.5;  0.625,0.535; 0.75,0.6; 0.875,0.7335; 1,1">
                                          <p:stCondLst>
                                            <p:cond delay="996"/>
                                          </p:stCondLst>
                                        </p:cTn>
                                        <p:tgtEl>
                                          <p:spTgt spid="143"/>
                                        </p:tgtEl>
                                        <p:attrNameLst>
                                          <p:attrName>ppt_y</p:attrName>
                                        </p:attrNameLst>
                                      </p:cBhvr>
                                      <p:tavLst>
                                        <p:tav tm="0" fmla="#ppt_y-sin(pi*$)/9">
                                          <p:val>
                                            <p:fltVal val="0"/>
                                          </p:val>
                                        </p:tav>
                                        <p:tav tm="100000">
                                          <p:val>
                                            <p:fltVal val="1"/>
                                          </p:val>
                                        </p:tav>
                                      </p:tavLst>
                                    </p:anim>
                                    <p:anim calcmode="lin" valueType="num">
                                      <p:cBhvr>
                                        <p:cTn id="29" dur="498" fill="hold" tmFilter="0, 0; 0.125,0.2665; 0.25,0.4; 0.375,0.465; 0.5,0.5;  0.625,0.535; 0.75,0.6; 0.875,0.7335; 1,1">
                                          <p:stCondLst>
                                            <p:cond delay="1986"/>
                                          </p:stCondLst>
                                        </p:cTn>
                                        <p:tgtEl>
                                          <p:spTgt spid="143"/>
                                        </p:tgtEl>
                                        <p:attrNameLst>
                                          <p:attrName>ppt_y</p:attrName>
                                        </p:attrNameLst>
                                      </p:cBhvr>
                                      <p:tavLst>
                                        <p:tav tm="0" fmla="#ppt_y-sin(pi*$)/27">
                                          <p:val>
                                            <p:fltVal val="0"/>
                                          </p:val>
                                        </p:tav>
                                        <p:tav tm="100000">
                                          <p:val>
                                            <p:fltVal val="1"/>
                                          </p:val>
                                        </p:tav>
                                      </p:tavLst>
                                    </p:anim>
                                    <p:anim calcmode="lin" valueType="num">
                                      <p:cBhvr>
                                        <p:cTn id="30" dur="246" fill="hold" tmFilter="0, 0; 0.125,0.2665; 0.25,0.4; 0.375,0.465; 0.5,0.5;  0.625,0.535; 0.75,0.6; 0.875,0.7335; 1,1">
                                          <p:stCondLst>
                                            <p:cond delay="2484"/>
                                          </p:stCondLst>
                                        </p:cTn>
                                        <p:tgtEl>
                                          <p:spTgt spid="143"/>
                                        </p:tgtEl>
                                        <p:attrNameLst>
                                          <p:attrName>ppt_y</p:attrName>
                                        </p:attrNameLst>
                                      </p:cBhvr>
                                      <p:tavLst>
                                        <p:tav tm="0" fmla="#ppt_y-sin(pi*$)/81">
                                          <p:val>
                                            <p:fltVal val="0"/>
                                          </p:val>
                                        </p:tav>
                                        <p:tav tm="100000">
                                          <p:val>
                                            <p:fltVal val="1"/>
                                          </p:val>
                                        </p:tav>
                                      </p:tavLst>
                                    </p:anim>
                                    <p:animScale>
                                      <p:cBhvr>
                                        <p:cTn id="31" dur="39" fill="hold">
                                          <p:stCondLst>
                                            <p:cond delay="975"/>
                                          </p:stCondLst>
                                        </p:cTn>
                                        <p:tgtEl>
                                          <p:spTgt spid="143"/>
                                        </p:tgtEl>
                                      </p:cBhvr>
                                      <p:to x="100000" y="60000"/>
                                    </p:animScale>
                                    <p:animScale>
                                      <p:cBhvr>
                                        <p:cTn id="32" dur="249" decel="50000" fill="hold">
                                          <p:stCondLst>
                                            <p:cond delay="1014"/>
                                          </p:stCondLst>
                                        </p:cTn>
                                        <p:tgtEl>
                                          <p:spTgt spid="143"/>
                                        </p:tgtEl>
                                      </p:cBhvr>
                                      <p:to x="100000" y="100000"/>
                                    </p:animScale>
                                    <p:animScale>
                                      <p:cBhvr>
                                        <p:cTn id="33" dur="39" decel="50000" fill="hold">
                                          <p:stCondLst>
                                            <p:cond delay="1968"/>
                                          </p:stCondLst>
                                        </p:cTn>
                                        <p:tgtEl>
                                          <p:spTgt spid="143"/>
                                        </p:tgtEl>
                                      </p:cBhvr>
                                      <p:to x="100000" y="80000"/>
                                    </p:animScale>
                                    <p:animScale>
                                      <p:cBhvr>
                                        <p:cTn id="34" dur="249" decel="50000" fill="hold">
                                          <p:stCondLst>
                                            <p:cond delay="2007"/>
                                          </p:stCondLst>
                                        </p:cTn>
                                        <p:tgtEl>
                                          <p:spTgt spid="143"/>
                                        </p:tgtEl>
                                      </p:cBhvr>
                                      <p:to x="100000" y="100000"/>
                                    </p:animScale>
                                    <p:animScale>
                                      <p:cBhvr>
                                        <p:cTn id="35" dur="39" decel="50000" fill="hold">
                                          <p:stCondLst>
                                            <p:cond delay="2463"/>
                                          </p:stCondLst>
                                        </p:cTn>
                                        <p:tgtEl>
                                          <p:spTgt spid="143"/>
                                        </p:tgtEl>
                                      </p:cBhvr>
                                      <p:to x="100000" y="90000"/>
                                    </p:animScale>
                                    <p:animScale>
                                      <p:cBhvr>
                                        <p:cTn id="36" dur="249" decel="50000" fill="hold">
                                          <p:stCondLst>
                                            <p:cond delay="2502"/>
                                          </p:stCondLst>
                                        </p:cTn>
                                        <p:tgtEl>
                                          <p:spTgt spid="143"/>
                                        </p:tgtEl>
                                      </p:cBhvr>
                                      <p:to x="100000" y="100000"/>
                                    </p:animScale>
                                    <p:animScale>
                                      <p:cBhvr>
                                        <p:cTn id="37" dur="39" decel="50000" fill="hold">
                                          <p:stCondLst>
                                            <p:cond delay="2712"/>
                                          </p:stCondLst>
                                        </p:cTn>
                                        <p:tgtEl>
                                          <p:spTgt spid="143"/>
                                        </p:tgtEl>
                                      </p:cBhvr>
                                      <p:to x="100000" y="95000"/>
                                    </p:animScale>
                                    <p:animScale>
                                      <p:cBhvr>
                                        <p:cTn id="38" dur="249" decel="50000" fill="hold">
                                          <p:stCondLst>
                                            <p:cond delay="2751"/>
                                          </p:stCondLst>
                                        </p:cTn>
                                        <p:tgtEl>
                                          <p:spTgt spid="14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8" presetID="26" grpId="3" fill="hold">
                                  <p:stCondLst>
                                    <p:cond delay="0"/>
                                  </p:stCondLst>
                                  <p:iterate type="lt" backwards="0">
                                    <p:tmAbs val="0"/>
                                  </p:iterate>
                                  <p:childTnLst>
                                    <p:set>
                                      <p:cBhvr>
                                        <p:cTn id="42" fill="hold"/>
                                        <p:tgtEl>
                                          <p:spTgt spid="144"/>
                                        </p:tgtEl>
                                        <p:attrNameLst>
                                          <p:attrName>style.visibility</p:attrName>
                                        </p:attrNameLst>
                                      </p:cBhvr>
                                      <p:to>
                                        <p:strVal val="visible"/>
                                      </p:to>
                                    </p:set>
                                    <p:animEffect filter="wipe(down)" transition="in">
                                      <p:cBhvr>
                                        <p:cTn id="43" dur="870">
                                          <p:stCondLst>
                                            <p:cond delay="0"/>
                                          </p:stCondLst>
                                        </p:cTn>
                                        <p:tgtEl>
                                          <p:spTgt spid="144"/>
                                        </p:tgtEl>
                                      </p:cBhvr>
                                    </p:animEffect>
                                    <p:anim calcmode="lin" valueType="num">
                                      <p:cBhvr>
                                        <p:cTn id="44" dur="2733" fill="hold"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45" dur="996" fill="hold"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46" dur="996" fill="hold" tmFilter="0, 0; 0.125,0.2665; 0.25,0.4; 0.375,0.465; 0.5,0.5;  0.625,0.535; 0.75,0.6; 0.875,0.7335; 1,1">
                                          <p:stCondLst>
                                            <p:cond delay="996"/>
                                          </p:stCondLst>
                                        </p:cTn>
                                        <p:tgtEl>
                                          <p:spTgt spid="144"/>
                                        </p:tgtEl>
                                        <p:attrNameLst>
                                          <p:attrName>ppt_y</p:attrName>
                                        </p:attrNameLst>
                                      </p:cBhvr>
                                      <p:tavLst>
                                        <p:tav tm="0" fmla="#ppt_y-sin(pi*$)/9">
                                          <p:val>
                                            <p:fltVal val="0"/>
                                          </p:val>
                                        </p:tav>
                                        <p:tav tm="100000">
                                          <p:val>
                                            <p:fltVal val="1"/>
                                          </p:val>
                                        </p:tav>
                                      </p:tavLst>
                                    </p:anim>
                                    <p:anim calcmode="lin" valueType="num">
                                      <p:cBhvr>
                                        <p:cTn id="47" dur="498" fill="hold" tmFilter="0, 0; 0.125,0.2665; 0.25,0.4; 0.375,0.465; 0.5,0.5;  0.625,0.535; 0.75,0.6; 0.875,0.7335; 1,1">
                                          <p:stCondLst>
                                            <p:cond delay="1986"/>
                                          </p:stCondLst>
                                        </p:cTn>
                                        <p:tgtEl>
                                          <p:spTgt spid="144"/>
                                        </p:tgtEl>
                                        <p:attrNameLst>
                                          <p:attrName>ppt_y</p:attrName>
                                        </p:attrNameLst>
                                      </p:cBhvr>
                                      <p:tavLst>
                                        <p:tav tm="0" fmla="#ppt_y-sin(pi*$)/27">
                                          <p:val>
                                            <p:fltVal val="0"/>
                                          </p:val>
                                        </p:tav>
                                        <p:tav tm="100000">
                                          <p:val>
                                            <p:fltVal val="1"/>
                                          </p:val>
                                        </p:tav>
                                      </p:tavLst>
                                    </p:anim>
                                    <p:anim calcmode="lin" valueType="num">
                                      <p:cBhvr>
                                        <p:cTn id="48" dur="246" fill="hold" tmFilter="0, 0; 0.125,0.2665; 0.25,0.4; 0.375,0.465; 0.5,0.5;  0.625,0.535; 0.75,0.6; 0.875,0.7335; 1,1">
                                          <p:stCondLst>
                                            <p:cond delay="2484"/>
                                          </p:stCondLst>
                                        </p:cTn>
                                        <p:tgtEl>
                                          <p:spTgt spid="144"/>
                                        </p:tgtEl>
                                        <p:attrNameLst>
                                          <p:attrName>ppt_y</p:attrName>
                                        </p:attrNameLst>
                                      </p:cBhvr>
                                      <p:tavLst>
                                        <p:tav tm="0" fmla="#ppt_y-sin(pi*$)/81">
                                          <p:val>
                                            <p:fltVal val="0"/>
                                          </p:val>
                                        </p:tav>
                                        <p:tav tm="100000">
                                          <p:val>
                                            <p:fltVal val="1"/>
                                          </p:val>
                                        </p:tav>
                                      </p:tavLst>
                                    </p:anim>
                                    <p:animScale>
                                      <p:cBhvr>
                                        <p:cTn id="49" dur="39" fill="hold">
                                          <p:stCondLst>
                                            <p:cond delay="975"/>
                                          </p:stCondLst>
                                        </p:cTn>
                                        <p:tgtEl>
                                          <p:spTgt spid="144"/>
                                        </p:tgtEl>
                                      </p:cBhvr>
                                      <p:to x="100000" y="60000"/>
                                    </p:animScale>
                                    <p:animScale>
                                      <p:cBhvr>
                                        <p:cTn id="50" dur="249" decel="50000" fill="hold">
                                          <p:stCondLst>
                                            <p:cond delay="1014"/>
                                          </p:stCondLst>
                                        </p:cTn>
                                        <p:tgtEl>
                                          <p:spTgt spid="144"/>
                                        </p:tgtEl>
                                      </p:cBhvr>
                                      <p:to x="100000" y="100000"/>
                                    </p:animScale>
                                    <p:animScale>
                                      <p:cBhvr>
                                        <p:cTn id="51" dur="39" decel="50000" fill="hold">
                                          <p:stCondLst>
                                            <p:cond delay="1968"/>
                                          </p:stCondLst>
                                        </p:cTn>
                                        <p:tgtEl>
                                          <p:spTgt spid="144"/>
                                        </p:tgtEl>
                                      </p:cBhvr>
                                      <p:to x="100000" y="80000"/>
                                    </p:animScale>
                                    <p:animScale>
                                      <p:cBhvr>
                                        <p:cTn id="52" dur="249" decel="50000" fill="hold">
                                          <p:stCondLst>
                                            <p:cond delay="2007"/>
                                          </p:stCondLst>
                                        </p:cTn>
                                        <p:tgtEl>
                                          <p:spTgt spid="144"/>
                                        </p:tgtEl>
                                      </p:cBhvr>
                                      <p:to x="100000" y="100000"/>
                                    </p:animScale>
                                    <p:animScale>
                                      <p:cBhvr>
                                        <p:cTn id="53" dur="39" decel="50000" fill="hold">
                                          <p:stCondLst>
                                            <p:cond delay="2463"/>
                                          </p:stCondLst>
                                        </p:cTn>
                                        <p:tgtEl>
                                          <p:spTgt spid="144"/>
                                        </p:tgtEl>
                                      </p:cBhvr>
                                      <p:to x="100000" y="90000"/>
                                    </p:animScale>
                                    <p:animScale>
                                      <p:cBhvr>
                                        <p:cTn id="54" dur="249" decel="50000" fill="hold">
                                          <p:stCondLst>
                                            <p:cond delay="2502"/>
                                          </p:stCondLst>
                                        </p:cTn>
                                        <p:tgtEl>
                                          <p:spTgt spid="144"/>
                                        </p:tgtEl>
                                      </p:cBhvr>
                                      <p:to x="100000" y="100000"/>
                                    </p:animScale>
                                    <p:animScale>
                                      <p:cBhvr>
                                        <p:cTn id="55" dur="39" decel="50000" fill="hold">
                                          <p:stCondLst>
                                            <p:cond delay="2712"/>
                                          </p:stCondLst>
                                        </p:cTn>
                                        <p:tgtEl>
                                          <p:spTgt spid="144"/>
                                        </p:tgtEl>
                                      </p:cBhvr>
                                      <p:to x="100000" y="95000"/>
                                    </p:animScale>
                                    <p:animScale>
                                      <p:cBhvr>
                                        <p:cTn id="56" dur="249" decel="50000" fill="hold">
                                          <p:stCondLst>
                                            <p:cond delay="2751"/>
                                          </p:stCondLst>
                                        </p:cTn>
                                        <p:tgtEl>
                                          <p:spTgt spid="14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8" presetID="26" grpId="4" fill="hold">
                                  <p:stCondLst>
                                    <p:cond delay="0"/>
                                  </p:stCondLst>
                                  <p:iterate type="lt" backwards="0">
                                    <p:tmAbs val="0"/>
                                  </p:iterate>
                                  <p:childTnLst>
                                    <p:set>
                                      <p:cBhvr>
                                        <p:cTn id="60" fill="hold"/>
                                        <p:tgtEl>
                                          <p:spTgt spid="145"/>
                                        </p:tgtEl>
                                        <p:attrNameLst>
                                          <p:attrName>style.visibility</p:attrName>
                                        </p:attrNameLst>
                                      </p:cBhvr>
                                      <p:to>
                                        <p:strVal val="visible"/>
                                      </p:to>
                                    </p:set>
                                    <p:animEffect filter="wipe(down)" transition="in">
                                      <p:cBhvr>
                                        <p:cTn id="61" dur="870">
                                          <p:stCondLst>
                                            <p:cond delay="0"/>
                                          </p:stCondLst>
                                        </p:cTn>
                                        <p:tgtEl>
                                          <p:spTgt spid="145"/>
                                        </p:tgtEl>
                                      </p:cBhvr>
                                    </p:animEffect>
                                    <p:anim calcmode="lin" valueType="num">
                                      <p:cBhvr>
                                        <p:cTn id="62" dur="2733" fill="hold" tmFilter="0,0; 0.14,0.36; 0.43,0.73; 0.71,0.91; 1.0,1.0">
                                          <p:stCondLst>
                                            <p:cond delay="0"/>
                                          </p:stCondLst>
                                        </p:cTn>
                                        <p:tgtEl>
                                          <p:spTgt spid="145"/>
                                        </p:tgtEl>
                                        <p:attrNameLst>
                                          <p:attrName>ppt_x</p:attrName>
                                        </p:attrNameLst>
                                      </p:cBhvr>
                                      <p:tavLst>
                                        <p:tav tm="0">
                                          <p:val>
                                            <p:strVal val="#ppt_x-0.25"/>
                                          </p:val>
                                        </p:tav>
                                        <p:tav tm="100000">
                                          <p:val>
                                            <p:strVal val="#ppt_x"/>
                                          </p:val>
                                        </p:tav>
                                      </p:tavLst>
                                    </p:anim>
                                    <p:anim calcmode="lin" valueType="num">
                                      <p:cBhvr>
                                        <p:cTn id="63" dur="996" fill="hold" tmFilter="0.0,0.0; 0.25,0.07; 0.50,0.2; 0.75,0.467; 1.0,1.0">
                                          <p:stCondLst>
                                            <p:cond delay="0"/>
                                          </p:stCondLst>
                                        </p:cTn>
                                        <p:tgtEl>
                                          <p:spTgt spid="145"/>
                                        </p:tgtEl>
                                        <p:attrNameLst>
                                          <p:attrName>ppt_y</p:attrName>
                                        </p:attrNameLst>
                                      </p:cBhvr>
                                      <p:tavLst>
                                        <p:tav tm="0" fmla="#ppt_y-sin(pi*$)/3">
                                          <p:val>
                                            <p:fltVal val="0.5"/>
                                          </p:val>
                                        </p:tav>
                                        <p:tav tm="100000">
                                          <p:val>
                                            <p:fltVal val="1"/>
                                          </p:val>
                                        </p:tav>
                                      </p:tavLst>
                                    </p:anim>
                                    <p:anim calcmode="lin" valueType="num">
                                      <p:cBhvr>
                                        <p:cTn id="64" dur="996" fill="hold" tmFilter="0, 0; 0.125,0.2665; 0.25,0.4; 0.375,0.465; 0.5,0.5;  0.625,0.535; 0.75,0.6; 0.875,0.7335; 1,1">
                                          <p:stCondLst>
                                            <p:cond delay="996"/>
                                          </p:stCondLst>
                                        </p:cTn>
                                        <p:tgtEl>
                                          <p:spTgt spid="145"/>
                                        </p:tgtEl>
                                        <p:attrNameLst>
                                          <p:attrName>ppt_y</p:attrName>
                                        </p:attrNameLst>
                                      </p:cBhvr>
                                      <p:tavLst>
                                        <p:tav tm="0" fmla="#ppt_y-sin(pi*$)/9">
                                          <p:val>
                                            <p:fltVal val="0"/>
                                          </p:val>
                                        </p:tav>
                                        <p:tav tm="100000">
                                          <p:val>
                                            <p:fltVal val="1"/>
                                          </p:val>
                                        </p:tav>
                                      </p:tavLst>
                                    </p:anim>
                                    <p:anim calcmode="lin" valueType="num">
                                      <p:cBhvr>
                                        <p:cTn id="65" dur="498" fill="hold" tmFilter="0, 0; 0.125,0.2665; 0.25,0.4; 0.375,0.465; 0.5,0.5;  0.625,0.535; 0.75,0.6; 0.875,0.7335; 1,1">
                                          <p:stCondLst>
                                            <p:cond delay="1986"/>
                                          </p:stCondLst>
                                        </p:cTn>
                                        <p:tgtEl>
                                          <p:spTgt spid="145"/>
                                        </p:tgtEl>
                                        <p:attrNameLst>
                                          <p:attrName>ppt_y</p:attrName>
                                        </p:attrNameLst>
                                      </p:cBhvr>
                                      <p:tavLst>
                                        <p:tav tm="0" fmla="#ppt_y-sin(pi*$)/27">
                                          <p:val>
                                            <p:fltVal val="0"/>
                                          </p:val>
                                        </p:tav>
                                        <p:tav tm="100000">
                                          <p:val>
                                            <p:fltVal val="1"/>
                                          </p:val>
                                        </p:tav>
                                      </p:tavLst>
                                    </p:anim>
                                    <p:anim calcmode="lin" valueType="num">
                                      <p:cBhvr>
                                        <p:cTn id="66" dur="246" fill="hold" tmFilter="0, 0; 0.125,0.2665; 0.25,0.4; 0.375,0.465; 0.5,0.5;  0.625,0.535; 0.75,0.6; 0.875,0.7335; 1,1">
                                          <p:stCondLst>
                                            <p:cond delay="2484"/>
                                          </p:stCondLst>
                                        </p:cTn>
                                        <p:tgtEl>
                                          <p:spTgt spid="145"/>
                                        </p:tgtEl>
                                        <p:attrNameLst>
                                          <p:attrName>ppt_y</p:attrName>
                                        </p:attrNameLst>
                                      </p:cBhvr>
                                      <p:tavLst>
                                        <p:tav tm="0" fmla="#ppt_y-sin(pi*$)/81">
                                          <p:val>
                                            <p:fltVal val="0"/>
                                          </p:val>
                                        </p:tav>
                                        <p:tav tm="100000">
                                          <p:val>
                                            <p:fltVal val="1"/>
                                          </p:val>
                                        </p:tav>
                                      </p:tavLst>
                                    </p:anim>
                                    <p:animScale>
                                      <p:cBhvr>
                                        <p:cTn id="67" dur="39" fill="hold">
                                          <p:stCondLst>
                                            <p:cond delay="975"/>
                                          </p:stCondLst>
                                        </p:cTn>
                                        <p:tgtEl>
                                          <p:spTgt spid="145"/>
                                        </p:tgtEl>
                                      </p:cBhvr>
                                      <p:to x="100000" y="60000"/>
                                    </p:animScale>
                                    <p:animScale>
                                      <p:cBhvr>
                                        <p:cTn id="68" dur="249" decel="50000" fill="hold">
                                          <p:stCondLst>
                                            <p:cond delay="1014"/>
                                          </p:stCondLst>
                                        </p:cTn>
                                        <p:tgtEl>
                                          <p:spTgt spid="145"/>
                                        </p:tgtEl>
                                      </p:cBhvr>
                                      <p:to x="100000" y="100000"/>
                                    </p:animScale>
                                    <p:animScale>
                                      <p:cBhvr>
                                        <p:cTn id="69" dur="39" decel="50000" fill="hold">
                                          <p:stCondLst>
                                            <p:cond delay="1968"/>
                                          </p:stCondLst>
                                        </p:cTn>
                                        <p:tgtEl>
                                          <p:spTgt spid="145"/>
                                        </p:tgtEl>
                                      </p:cBhvr>
                                      <p:to x="100000" y="80000"/>
                                    </p:animScale>
                                    <p:animScale>
                                      <p:cBhvr>
                                        <p:cTn id="70" dur="249" decel="50000" fill="hold">
                                          <p:stCondLst>
                                            <p:cond delay="2007"/>
                                          </p:stCondLst>
                                        </p:cTn>
                                        <p:tgtEl>
                                          <p:spTgt spid="145"/>
                                        </p:tgtEl>
                                      </p:cBhvr>
                                      <p:to x="100000" y="100000"/>
                                    </p:animScale>
                                    <p:animScale>
                                      <p:cBhvr>
                                        <p:cTn id="71" dur="39" decel="50000" fill="hold">
                                          <p:stCondLst>
                                            <p:cond delay="2463"/>
                                          </p:stCondLst>
                                        </p:cTn>
                                        <p:tgtEl>
                                          <p:spTgt spid="145"/>
                                        </p:tgtEl>
                                      </p:cBhvr>
                                      <p:to x="100000" y="90000"/>
                                    </p:animScale>
                                    <p:animScale>
                                      <p:cBhvr>
                                        <p:cTn id="72" dur="249" decel="50000" fill="hold">
                                          <p:stCondLst>
                                            <p:cond delay="2502"/>
                                          </p:stCondLst>
                                        </p:cTn>
                                        <p:tgtEl>
                                          <p:spTgt spid="145"/>
                                        </p:tgtEl>
                                      </p:cBhvr>
                                      <p:to x="100000" y="100000"/>
                                    </p:animScale>
                                    <p:animScale>
                                      <p:cBhvr>
                                        <p:cTn id="73" dur="39" decel="50000" fill="hold">
                                          <p:stCondLst>
                                            <p:cond delay="2712"/>
                                          </p:stCondLst>
                                        </p:cTn>
                                        <p:tgtEl>
                                          <p:spTgt spid="145"/>
                                        </p:tgtEl>
                                      </p:cBhvr>
                                      <p:to x="100000" y="95000"/>
                                    </p:animScale>
                                    <p:animScale>
                                      <p:cBhvr>
                                        <p:cTn id="74" dur="249" decel="50000" fill="hold">
                                          <p:stCondLst>
                                            <p:cond delay="2751"/>
                                          </p:stCondLst>
                                        </p:cTn>
                                        <p:tgtEl>
                                          <p:spTgt spid="145"/>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4" grpId="3"/>
      <p:bldP build="whole" bldLvl="1" animBg="1" rev="0" advAuto="0" spid="142" grpId="1"/>
      <p:bldP build="whole" bldLvl="1" animBg="1" rev="0" advAuto="0" spid="143" grpId="2"/>
      <p:bldP build="whole" bldLvl="1" animBg="1" rev="0" advAuto="0" spid="145" grpId="4"/>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xfrm>
            <a:off x="1320800" y="2336800"/>
            <a:ext cx="10464800" cy="2540000"/>
          </a:xfrm>
          <a:prstGeom prst="rect">
            <a:avLst/>
          </a:prstGeom>
        </p:spPr>
        <p:txBody>
          <a:bodyPr/>
          <a:lstStyle/>
          <a:p>
            <a:pPr/>
            <a:r>
              <a:t>The World Was Changing</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prstGeom prst="rect">
            <a:avLst/>
          </a:prstGeom>
        </p:spPr>
        <p:txBody>
          <a:bodyPr/>
          <a:lstStyle/>
          <a:p>
            <a:pPr/>
            <a:r>
              <a:t>The World Was Changing</a:t>
            </a:r>
          </a:p>
        </p:txBody>
      </p:sp>
      <p:sp>
        <p:nvSpPr>
          <p:cNvPr id="154" name="Shape 154"/>
          <p:cNvSpPr/>
          <p:nvPr/>
        </p:nvSpPr>
        <p:spPr>
          <a:xfrm>
            <a:off x="1955800" y="3378200"/>
            <a:ext cx="9105900" cy="952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FF4013"/>
                </a:solidFill>
              </a:defRPr>
            </a:lvl1pPr>
          </a:lstStyle>
          <a:p>
            <a:pPr/>
            <a:r>
              <a:t>◆   Industrial Revolution</a:t>
            </a:r>
          </a:p>
        </p:txBody>
      </p:sp>
      <p:sp>
        <p:nvSpPr>
          <p:cNvPr id="155" name="Shape 155"/>
          <p:cNvSpPr/>
          <p:nvPr/>
        </p:nvSpPr>
        <p:spPr>
          <a:xfrm>
            <a:off x="1955800" y="6261100"/>
            <a:ext cx="9105900" cy="952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FF4013"/>
                </a:solidFill>
              </a:defRPr>
            </a:lvl1pPr>
          </a:lstStyle>
          <a:p>
            <a:pPr/>
            <a:r>
              <a:t>◆   Slavery Questioned</a:t>
            </a:r>
          </a:p>
        </p:txBody>
      </p:sp>
      <p:sp>
        <p:nvSpPr>
          <p:cNvPr id="156" name="Shape 156"/>
          <p:cNvSpPr/>
          <p:nvPr/>
        </p:nvSpPr>
        <p:spPr>
          <a:xfrm>
            <a:off x="1955800" y="4711700"/>
            <a:ext cx="9105900" cy="952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solidFill>
                  <a:srgbClr val="FF4013"/>
                </a:solidFill>
              </a:defRPr>
            </a:lvl1pPr>
          </a:lstStyle>
          <a:p>
            <a:pPr/>
            <a:r>
              <a:t>◆   Women’s Place Changes</a:t>
            </a:r>
          </a:p>
        </p:txBody>
      </p:sp>
    </p:spTree>
  </p:cSld>
  <p:clrMapOvr>
    <a:masterClrMapping/>
  </p:clrMapOvr>
  <mc:AlternateContent xmlns:mc="http://schemas.openxmlformats.org/markup-compatibility/2006">
    <mc:Choice xmlns:p14="http://schemas.microsoft.com/office/powerpoint/2010/main" Requires="p14">
      <p:transition spd="slow" advClick="1" p14:dur="2000">
        <p:checker dir="horz"/>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6" grpId="1" accel="50000" decel="50000" fill="hold">
                                  <p:stCondLst>
                                    <p:cond delay="0"/>
                                  </p:stCondLst>
                                  <p:childTnLst>
                                    <p:animScale>
                                      <p:cBhvr>
                                        <p:cTn id="6" dur="2000" fill="hold"/>
                                        <p:tgtEl>
                                          <p:spTgt spid="154"/>
                                        </p:tgtEl>
                                      </p:cBhvr>
                                      <p:by x="126923" y="126923"/>
                                    </p:animScale>
                                  </p:childTnLst>
                                </p:cTn>
                              </p:par>
                            </p:childTnLst>
                          </p:cTn>
                        </p:par>
                      </p:childTnLst>
                    </p:cTn>
                  </p:par>
                  <p:par>
                    <p:cTn id="7" fill="hold">
                      <p:stCondLst>
                        <p:cond delay="indefinite"/>
                      </p:stCondLst>
                      <p:childTnLst>
                        <p:par>
                          <p:cTn id="8" fill="hold">
                            <p:stCondLst>
                              <p:cond delay="0"/>
                            </p:stCondLst>
                            <p:childTnLst>
                              <p:par>
                                <p:cTn id="9" presetClass="emph" nodeType="clickEffect" presetSubtype="0" presetID="6" grpId="2" accel="50000" decel="50000" fill="hold">
                                  <p:stCondLst>
                                    <p:cond delay="0"/>
                                  </p:stCondLst>
                                  <p:childTnLst>
                                    <p:animScale>
                                      <p:cBhvr>
                                        <p:cTn id="10" dur="2000" fill="hold"/>
                                        <p:tgtEl>
                                          <p:spTgt spid="156"/>
                                        </p:tgtEl>
                                      </p:cBhvr>
                                      <p:by x="126923" y="126923"/>
                                    </p:animScale>
                                  </p:childTnLst>
                                </p:cTn>
                              </p:par>
                            </p:childTnLst>
                          </p:cTn>
                        </p:par>
                      </p:childTnLst>
                    </p:cTn>
                  </p:par>
                  <p:par>
                    <p:cTn id="11" fill="hold">
                      <p:stCondLst>
                        <p:cond delay="indefinite"/>
                      </p:stCondLst>
                      <p:childTnLst>
                        <p:par>
                          <p:cTn id="12" fill="hold">
                            <p:stCondLst>
                              <p:cond delay="0"/>
                            </p:stCondLst>
                            <p:childTnLst>
                              <p:par>
                                <p:cTn id="13" presetClass="emph" nodeType="clickEffect" presetSubtype="0" presetID="6" grpId="3" accel="50000" decel="50000" fill="hold">
                                  <p:stCondLst>
                                    <p:cond delay="0"/>
                                  </p:stCondLst>
                                  <p:childTnLst>
                                    <p:animScale>
                                      <p:cBhvr>
                                        <p:cTn id="14" dur="3000" fill="hold"/>
                                        <p:tgtEl>
                                          <p:spTgt spid="155"/>
                                        </p:tgtEl>
                                      </p:cBhvr>
                                      <p:by x="126923" y="126923"/>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 grpId="2"/>
      <p:bldP build="whole" bldLvl="1" animBg="1" rev="0" advAuto="0" spid="154" grpId="1"/>
      <p:bldP build="whole" bldLvl="1" animBg="1" rev="0" advAuto="0" spid="155" grpId="3"/>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xfrm>
            <a:off x="1219200" y="3594100"/>
            <a:ext cx="10464800" cy="2540000"/>
          </a:xfrm>
          <a:prstGeom prst="rect">
            <a:avLst/>
          </a:prstGeom>
        </p:spPr>
        <p:txBody>
          <a:bodyPr/>
          <a:lstStyle/>
          <a:p>
            <a:pPr/>
            <a:r>
              <a:t>It Was Bound to Happen</a:t>
            </a:r>
          </a:p>
        </p:txBody>
      </p:sp>
    </p:spTree>
  </p:cSld>
  <p:clrMapOvr>
    <a:masterClrMapping/>
  </p:clrMapOvr>
  <mc:AlternateContent xmlns:mc="http://schemas.openxmlformats.org/markup-compatibility/2006">
    <mc:Choice xmlns:p14="http://schemas.microsoft.com/office/powerpoint/2010/main" Requires="p14">
      <p:transition spd="slow" advClick="1" p14:dur="2000">
        <p:checker dir="horz"/>
      </p:transition>
    </mc:Choice>
    <mc:Fallback>
      <p:transition spd="slow">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Chalkboard"/>
        <a:ea typeface="Chalkboard"/>
        <a:cs typeface="Chalkboard"/>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Chalkboard"/>
        <a:ea typeface="Chalkboard"/>
        <a:cs typeface="Chalkboard"/>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